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embeddedFontLst>
    <p:embeddedFont>
      <p:font typeface="Montserrat" panose="020B0604020202020204" charset="0"/>
      <p:regular r:id="rId18"/>
      <p:bold r:id="rId19"/>
      <p:italic r:id="rId20"/>
      <p:boldItalic r:id="rId21"/>
    </p:embeddedFont>
    <p:embeddedFont>
      <p:font typeface="Nunito" panose="020B0604020202020204" charset="0"/>
      <p:regular r:id="rId22"/>
      <p:bold r:id="rId23"/>
      <p:italic r:id="rId24"/>
      <p:boldItalic r:id="rId25"/>
    </p:embeddedFont>
    <p:embeddedFont>
      <p:font typeface="Nunito Black" panose="020B0604020202020204" charset="0"/>
      <p:bold r:id="rId26"/>
      <p:boldItalic r:id="rId27"/>
    </p:embeddedFont>
    <p:embeddedFont>
      <p:font typeface="Nunito ExtraLight" panose="020B0604020202020204" charset="0"/>
      <p:regular r:id="rId28"/>
      <p:bold r:id="rId29"/>
      <p:italic r:id="rId30"/>
      <p:boldItalic r:id="rId31"/>
    </p:embeddedFont>
    <p:embeddedFont>
      <p:font typeface="Nunito Light" panose="020B060402020202020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948">
          <p15:clr>
            <a:srgbClr val="747775"/>
          </p15:clr>
        </p15:guide>
        <p15:guide id="3" pos="551">
          <p15:clr>
            <a:srgbClr val="747775"/>
          </p15:clr>
        </p15:guide>
        <p15:guide id="4" orient="horz" pos="273">
          <p15:clr>
            <a:srgbClr val="747775"/>
          </p15:clr>
        </p15:guide>
        <p15:guide id="5" orient="horz" pos="1716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9" roundtripDataSignature="AMtx7miqWR54+1plw4J8sbPE7vJFiCTg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8D2538-DBA9-4195-AEC3-D229A93CA080}" v="1" dt="2024-07-16T12:40:34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948"/>
        <p:guide pos="551"/>
        <p:guide orient="horz" pos="273"/>
        <p:guide orient="horz" pos="17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customschemas.google.com/relationships/presentationmetadata" Target="metadata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chemeClr val="dk1"/>
                </a:solidFill>
              </a:rPr>
              <a:t>L’obiettivo di sviluppo sostenibile n.3 di Agenda 2030 vuol assicurare la salute e il benessere per tutti e per tutte le età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chemeClr val="dk1"/>
                </a:solidFill>
              </a:rPr>
              <a:t>DOMANDA: </a:t>
            </a:r>
            <a:r>
              <a:rPr lang="it" b="1" i="1">
                <a:solidFill>
                  <a:schemeClr val="dk1"/>
                </a:solidFill>
              </a:rPr>
              <a:t>Perché l’acqua è importante per raggiungere questo obiettivo?</a:t>
            </a:r>
            <a:endParaRPr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chemeClr val="dk1"/>
                </a:solidFill>
              </a:rPr>
              <a:t>In questa presentazione faremo una introduzione si legami tra acqua e SDG3, attraverso un problema che li lega direttamente: la contaminazione delle acque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chemeClr val="dk1"/>
                </a:solidFill>
              </a:rPr>
              <a:t>La contaminazione dell'acqua* può causare malattie come la diarrea, la febbre tifoide e l'epatite, che possono essere pericolose per la salute umana e persino causare la morte. Inoltre, la contaminazione dell'acqua può danneggiare l'ambiente, distruggere gli habitat degli animali e le piante e compromettere la sicurezza alimentare.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chemeClr val="dk1"/>
                </a:solidFill>
              </a:rPr>
              <a:t>La contaminazione dell'acqua può essere causata da molte fonti, come l'inquinamento industriale, l'agricoltura intensiva, le attività minerarie e il cattivo smaltimento dei rifiuti. Quando l'acqua viene contaminata, diventa inadatta per l'uso umano e può causare malattie e problemi di salute.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>
                <a:solidFill>
                  <a:schemeClr val="dk1"/>
                </a:solidFill>
              </a:rPr>
              <a:t>*La contaminazione dell'acqua si verifica quando sostanze nocive come i rifiuti, i prodotti chimici o i batteri (anche di origine umana) si introducono nell'acqua rendendola non sicura da bere o da utilizzare per scopi domestici. Questo può accadere a causa di attività umane come lo smaltimento improprio dei rifiuti, degli scarichi industriali o l'utilizzo di pesticidi in agricoltura. La contaminazione dell'acqua è un problema serio perché può causare malattie e danni alla salute delle persone e degli animali che la utilizzano.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>
                <a:solidFill>
                  <a:schemeClr val="dk1"/>
                </a:solidFill>
              </a:rPr>
              <a:t>Nella prossima slide vedremo un esempio.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b="1">
                <a:solidFill>
                  <a:schemeClr val="dk1"/>
                </a:solidFill>
              </a:rPr>
              <a:t>DOMANDA: </a:t>
            </a:r>
            <a:r>
              <a:rPr lang="it" b="1" i="1">
                <a:solidFill>
                  <a:schemeClr val="dk1"/>
                </a:solidFill>
              </a:rPr>
              <a:t>Voi avete sentito parlare di qualche caso nel mondo?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>
                <a:solidFill>
                  <a:schemeClr val="dk1"/>
                </a:solidFill>
              </a:rPr>
              <a:t>La contaminazione dell'acqua rappresenta un grande problema per gli ospedali, soprattutto nelle zone fragili del mondo, perché l'acqua contaminata può diffondere malattie infettive tra i pazienti che sono già deboli e hanno bisogno di cure mediche. Se l'acqua utilizzata negli ospedali non è pulita e sicura, i pazienti possono contrarre malattie aggiuntive che possono rendere ancora più difficile la loro guarigione. Inoltre, gli ospedali possono anche contribuire alla diffusione di malattie se non gestiscono correttamente i loro rifiuti, che possono contaminare le acque sotterranee e superficiali. È quindi importante garantire che gli ospedali abbiano accesso a fonti di acqua pulita e gestiscano correttamente i loro rifiuti per proteggere la salute dei pazienti e del personale medico.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>
                <a:solidFill>
                  <a:schemeClr val="dk1"/>
                </a:solidFill>
              </a:rPr>
              <a:t>Nella prossima slide vedremo un esempio.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b="1">
                <a:solidFill>
                  <a:schemeClr val="dk1"/>
                </a:solidFill>
              </a:rPr>
              <a:t>DOMANDA: </a:t>
            </a:r>
            <a:r>
              <a:rPr lang="it" b="1" i="1">
                <a:solidFill>
                  <a:schemeClr val="dk1"/>
                </a:solidFill>
              </a:rPr>
              <a:t>Voi avete sentito parlare di qualche caso nel mondo?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chemeClr val="dk1"/>
                </a:solidFill>
              </a:rPr>
              <a:t>Innovazione tecnologica</a:t>
            </a:r>
            <a:endParaRPr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chemeClr val="dk1"/>
                </a:solidFill>
              </a:rPr>
              <a:t>Una tecnica che può essere usata anche a livello domestico, è la fitodepurazione: un sistema di filtrazione biologica delle acque grigie attraverso l'utilizzo di piante che aiutano a rimuovere i contaminanti e a depurare le acque in modo naturale. Questa tecnica è relativamente semplice da realizzare e richiede poco o nessun costo di manutenzione.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chemeClr val="dk1"/>
                </a:solidFill>
              </a:rPr>
              <a:t>Il sistema di fitodepurazione funziona attraverso una vasca impermeabile riempita di ghiaia e piante acquatiche. La ghiaia funge da filtro e le piante assorbono sostanze nutritive e inquinanti, aiutando i microorganismi a degradare gli inquinanti e limitare il loro impatto sull'ambiente. Il risultato è una bio-depurazione delle acque reflue.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>
                <a:solidFill>
                  <a:schemeClr val="dk1"/>
                </a:solidFill>
              </a:rPr>
              <a:t>Si stima che nelle nostre abitazioni circa il 50% del fabbisogno giornaliero d’acqua potrebbe essere fornito dal recupero delle acque.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" name="Google Shape;6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>
                <a:solidFill>
                  <a:schemeClr val="dk1"/>
                </a:solidFill>
              </a:rPr>
              <a:t>La salute della specie umana e di quelle animali sono interdipendenti e legate al buono stato degli ecosistemi di cui fanno parte. La Salute è una e riguarda tutto il pianeta (One Health). Le malattie che colpiscono gli animali possono colpire anche noi e viceversa: siamo tutti collegati.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>
                <a:solidFill>
                  <a:schemeClr val="dk1"/>
                </a:solidFill>
              </a:rPr>
              <a:t>Le attività antropiche hanno alterato il 75% degli ambienti terrestri e il 66% di quelli marini costieri, modificando l’equilibrio dinamico da essi raggiunto in migliaia di anni. Quando ad esempio una foresta viene tagliata,  gli animali che la abitano si disperdono e si avvicinano alle comunità umane e al bestiame. Questo contatto aumenta la probabilità di trasmissione di agenti patogeni, cioè micro organismi che possono passare da una specie all’altra provocando malattie (zoonosi). Delle 5 nuove malattie che ogni anno compaiono nel mondo, 3 provengono dagli animali.  La deforestazione, il commercio illegale di specie selvatiche, il cambiamento climatico, la perdita di suolo fertile, la difficoltà di accesso all’acqua potabile e al cibo sicuro fanno sì che questi agenti patogeni possano evolversi in nuove forme aumentando i rischi per la salute planetaria.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chemeClr val="dk1"/>
                </a:solidFill>
              </a:rPr>
              <a:t>Nella mappa vediamo i tassi di mortalità per malattie diarroiche, spesso causate dalla contaminazione delle acque, espressi come il numero di morti all'anno per 100.000 individui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chemeClr val="dk1"/>
                </a:solidFill>
              </a:rPr>
              <a:t>La salute è strettamente legata alla disponibilità, qualità e quantità di acqua e alla continuità di accesso ad essa. L’utilizzo di acqua contaminata, la mancanza di servizi igienici e strutture sanitarie provocano ogni anno molte malattie e morti, soprattutto donne e bambini dei Paesi più poveri di Asia e Africa.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chemeClr val="dk1"/>
                </a:solidFill>
              </a:rPr>
              <a:t>La contaminazione dell'acqua può causare malattie come la diarrea, che è una delle principali cause di morte tra i bambini in tutto il mondo. La diarrea è una malattia che provoca la perdita di liquidi e sali vitali dal corpo attraverso le feci, il che può portare alla disidratazione e alla morte. La diarrea è particolarmente pericolosa per i bambini, poiché i loro corpi sono più piccoli e hanno meno riserve di liquidi rispetto agli adulti. Ciò significa che i bambini possono disidratarsi più rapidamente e più gravemente a causa della diarrea. Secondo l'Organizzazione Mondiale della Sanità, la diarrea causa la morte di circa 525.000 bambini di età inferiore ai cinque anni ogni anno.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b="1" i="1">
                <a:solidFill>
                  <a:schemeClr val="dk1"/>
                </a:solidFill>
              </a:rPr>
              <a:t>Quali sono le aree del mondo più colpite? Quali sono quelle più a rischio dal punto di vista economico e sociale?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chemeClr val="dk1"/>
                </a:solidFill>
              </a:rPr>
              <a:t>L’acqua si dice contaminata quando contiene sostanze dannose per la salute, come batteri, pesticidi oppure sostanze chimiche in quantità così elevate da farci male.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>
                <a:solidFill>
                  <a:schemeClr val="dk1"/>
                </a:solidFill>
              </a:rPr>
              <a:t>La contaminazione può essere originata da sostanze già presenti nell’ambiente naturale, ma la maggior parte della contaminazione avviene a causa degli scarichi delle città, delle industrie e per l’uso eccessivo e scorretto di fertilizzanti e pesticidi utilizzati dall’uomo. La contaminazione dell’acqua è un grande problema dato che circa la metà della popolazione mondiale non ha sistemi di depurazione sicuri.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chemeClr val="dk1"/>
                </a:solidFill>
              </a:rPr>
              <a:t>Nella prossima slide vedremo un esempio.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chemeClr val="dk1"/>
                </a:solidFill>
              </a:rPr>
              <a:t>DOMANDA: </a:t>
            </a:r>
            <a:r>
              <a:rPr lang="it" b="1" i="1">
                <a:solidFill>
                  <a:schemeClr val="dk1"/>
                </a:solidFill>
              </a:rPr>
              <a:t>Voi conoscete qualche caso in Italia o nel mondo?</a:t>
            </a:r>
            <a:endParaRPr b="1" i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chemeClr val="dk1"/>
                </a:solidFill>
              </a:rPr>
              <a:t>I PFAS sono sostanze chimiche che possono essere trovate in molti oggetti quotidiani, come padelle antiaderenti, tessuti impermeabili, imballaggi alimentari e schiume antincendio. Purtroppo, questi prodotti chimici possono avere effetti negativi sulla salute umana.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chemeClr val="dk1"/>
                </a:solidFill>
              </a:rPr>
              <a:t>I rischi per la salute associati ai PFAS includono: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it">
                <a:solidFill>
                  <a:schemeClr val="dk1"/>
                </a:solidFill>
              </a:rPr>
              <a:t>Malattie renali: i PFAS possono causare danni ai reni e aumentare il rischio di insufficienza renale.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it">
                <a:solidFill>
                  <a:schemeClr val="dk1"/>
                </a:solidFill>
              </a:rPr>
              <a:t>Problemi di sviluppo: l'esposizione ai PFAS durante la gravidanza può causare problemi di sviluppo fetale e neonatale, come il basso peso alla nascita e il ritardo nello sviluppo.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it">
                <a:solidFill>
                  <a:schemeClr val="dk1"/>
                </a:solidFill>
              </a:rPr>
              <a:t>Problemi di salute riproduttiva: i PFAS possono interferire con il normale funzionamento degli ormoni e causare problemi di fertilità e di sviluppo sessuale.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it">
                <a:solidFill>
                  <a:schemeClr val="dk1"/>
                </a:solidFill>
              </a:rPr>
              <a:t>Problemi di salute del sistema immunitario: l'esposizione ai PFAS può indebolire il sistema immunitario, rendendo le persone più vulnerabili alle malattie.</a:t>
            </a:r>
            <a:endParaRPr>
              <a:solidFill>
                <a:schemeClr val="dk1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it">
                <a:solidFill>
                  <a:schemeClr val="dk1"/>
                </a:solidFill>
              </a:rPr>
              <a:t>Cancro: ci sono prove che l'esposizione ai PFAS può aumentare il rischio di alcuni tipi di cancro, come il cancro del rene e della vescica.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>
                <a:solidFill>
                  <a:schemeClr val="dk1"/>
                </a:solidFill>
              </a:rPr>
              <a:t>Nella prossima slide vedremo un esempio.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b="1">
                <a:solidFill>
                  <a:schemeClr val="dk1"/>
                </a:solidFill>
              </a:rPr>
              <a:t>DOMANDA: </a:t>
            </a:r>
            <a:r>
              <a:rPr lang="it" b="1" i="1">
                <a:solidFill>
                  <a:schemeClr val="dk1"/>
                </a:solidFill>
              </a:rPr>
              <a:t>Voi avete sentito parlare di qualche caso nel mondo?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rPr lang="it">
                <a:solidFill>
                  <a:schemeClr val="dk1"/>
                </a:solidFill>
              </a:rPr>
              <a:t>Il colera è una malattia causata da un batterio chiamato Vibrio cholerae. Questo batterio può essere trovato nell'acqua contaminata e può infettare le persone che bevono quel tipo di acqua o che mangiano cibo contaminato da essa. Quando l'acqua viene contaminata da rifiuti umani o animali che contengono il batterio del colera, esso può diffondersi facilmente. Le inondazioni, ad esempio, possono portare a un rapido aumento della contaminazione delle acque. Quando una persona beve acqua contaminata dal batterio del colera, può sviluppare sintomi come diarrea acquosa, vomito e crampi addominali. Questi sintomi possono portare a disidratazione e, se non trattati, alla morte. Per prevenire la diffusione del colera, è importante garantire l'accesso all'acqua potabile pulita e igienica. Ciò può essere fatto attraverso la purificazione dell'acqua, la gestione adeguata dei rifiuti e l'educazione sulla salute pubblica. Anche l'igiene personale, come il lavaggio delle mani con acqua e sapone, è importante per prevenire la diffusione della malattia.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6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8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2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22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4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4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24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2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5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2B69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2772775" y="2571750"/>
            <a:ext cx="5721600" cy="8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it" b="1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CONTAMINAZIONE</a:t>
            </a:r>
            <a:endParaRPr b="1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5" name="Google Shape;55;p1"/>
          <p:cNvSpPr txBox="1">
            <a:spLocks noGrp="1"/>
          </p:cNvSpPr>
          <p:nvPr>
            <p:ph type="subTitle" idx="1"/>
          </p:nvPr>
        </p:nvSpPr>
        <p:spPr>
          <a:xfrm>
            <a:off x="2772775" y="3478775"/>
            <a:ext cx="60543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" sz="2000">
                <a:solidFill>
                  <a:schemeClr val="lt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Assicurare la salute e il benessere per tutti </a:t>
            </a:r>
            <a:br>
              <a:rPr lang="it" sz="2000">
                <a:solidFill>
                  <a:schemeClr val="lt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r>
              <a:rPr lang="it" sz="2000">
                <a:solidFill>
                  <a:schemeClr val="lt1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e per tutte le età.</a:t>
            </a:r>
            <a:endParaRPr sz="2000">
              <a:solidFill>
                <a:schemeClr val="lt1"/>
              </a:solidFill>
              <a:latin typeface="Nunito ExtraLight"/>
              <a:ea typeface="Nunito ExtraLight"/>
              <a:cs typeface="Nunito ExtraLight"/>
              <a:sym typeface="Nunito ExtraLight"/>
            </a:endParaRPr>
          </a:p>
        </p:txBody>
      </p:sp>
      <p:sp>
        <p:nvSpPr>
          <p:cNvPr id="56" name="Google Shape;56;p1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2" y="432875"/>
            <a:ext cx="1044550" cy="94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42025"/>
            <a:ext cx="9144003" cy="3885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"/>
          <p:cNvSpPr/>
          <p:nvPr/>
        </p:nvSpPr>
        <p:spPr>
          <a:xfrm>
            <a:off x="875275" y="2583750"/>
            <a:ext cx="1788000" cy="25599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it"/>
              <a:t>1</a:t>
            </a:fld>
            <a:endParaRPr/>
          </a:p>
        </p:txBody>
      </p:sp>
      <p:pic>
        <p:nvPicPr>
          <p:cNvPr id="61" name="Google Shape;61;p1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5" y="2571750"/>
            <a:ext cx="1788000" cy="17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CD5"/>
        </a:solid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0"/>
          <p:cNvSpPr txBox="1">
            <a:spLocks noGrp="1"/>
          </p:cNvSpPr>
          <p:nvPr>
            <p:ph type="ctrTitle"/>
          </p:nvPr>
        </p:nvSpPr>
        <p:spPr>
          <a:xfrm>
            <a:off x="784800" y="1313375"/>
            <a:ext cx="6361800" cy="31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Una storia di  </a:t>
            </a:r>
            <a:b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it">
                <a:solidFill>
                  <a:schemeClr val="lt1"/>
                </a:solidFill>
                <a:highlight>
                  <a:srgbClr val="4EA046"/>
                </a:highlight>
                <a:latin typeface="Nunito Light"/>
                <a:ea typeface="Nunito Light"/>
                <a:cs typeface="Nunito Light"/>
                <a:sym typeface="Nunito Light"/>
              </a:rPr>
              <a:t>protagonisti</a:t>
            </a:r>
            <a:endParaRPr>
              <a:solidFill>
                <a:schemeClr val="lt1"/>
              </a:solidFill>
              <a:highlight>
                <a:srgbClr val="4EA046"/>
              </a:highlight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154" name="Google Shape;154;p1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3" y="432875"/>
            <a:ext cx="1044474" cy="56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0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42025"/>
            <a:ext cx="9144003" cy="3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0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2200" y="-801850"/>
            <a:ext cx="1195750" cy="674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0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0"/>
          <p:cNvSpPr/>
          <p:nvPr/>
        </p:nvSpPr>
        <p:spPr>
          <a:xfrm>
            <a:off x="875275" y="4607175"/>
            <a:ext cx="1788000" cy="5367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0"/>
          <p:cNvSpPr txBox="1">
            <a:spLocks noGrp="1"/>
          </p:cNvSpPr>
          <p:nvPr>
            <p:ph type="sldNum" idx="12"/>
          </p:nvPr>
        </p:nvSpPr>
        <p:spPr>
          <a:xfrm>
            <a:off x="875258" y="4607178"/>
            <a:ext cx="17880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it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10</a:t>
            </a:fld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11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1"/>
          <p:cNvSpPr txBox="1">
            <a:spLocks noGrp="1"/>
          </p:cNvSpPr>
          <p:nvPr>
            <p:ph type="ctrTitle"/>
          </p:nvPr>
        </p:nvSpPr>
        <p:spPr>
          <a:xfrm>
            <a:off x="784800" y="1313375"/>
            <a:ext cx="6361800" cy="31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it">
                <a:solidFill>
                  <a:schemeClr val="lt1"/>
                </a:solidFill>
                <a:highlight>
                  <a:srgbClr val="4EA046"/>
                </a:highlight>
                <a:latin typeface="Nunito Light"/>
                <a:ea typeface="Nunito Light"/>
                <a:cs typeface="Nunito Light"/>
                <a:sym typeface="Nunito Light"/>
              </a:rPr>
              <a:t>Eritrea</a:t>
            </a:r>
            <a:endParaRPr>
              <a:solidFill>
                <a:schemeClr val="lt1"/>
              </a:solidFill>
              <a:highlight>
                <a:srgbClr val="4EA046"/>
              </a:highlight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66" name="Google Shape;166;p11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1"/>
          <p:cNvSpPr/>
          <p:nvPr/>
        </p:nvSpPr>
        <p:spPr>
          <a:xfrm>
            <a:off x="875275" y="4607175"/>
            <a:ext cx="1788000" cy="5367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8" name="Google Shape;168;p1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3" y="432875"/>
            <a:ext cx="1044474" cy="564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1"/>
          <p:cNvSpPr txBox="1">
            <a:spLocks noGrp="1"/>
          </p:cNvSpPr>
          <p:nvPr>
            <p:ph type="sldNum" idx="12"/>
          </p:nvPr>
        </p:nvSpPr>
        <p:spPr>
          <a:xfrm>
            <a:off x="875258" y="4607178"/>
            <a:ext cx="17880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it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11</a:t>
            </a:fld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CD5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"/>
          <p:cNvSpPr txBox="1">
            <a:spLocks noGrp="1"/>
          </p:cNvSpPr>
          <p:nvPr>
            <p:ph type="ctrTitle"/>
          </p:nvPr>
        </p:nvSpPr>
        <p:spPr>
          <a:xfrm>
            <a:off x="784800" y="1313375"/>
            <a:ext cx="6361800" cy="31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Una innovazione  </a:t>
            </a:r>
            <a:b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it">
                <a:solidFill>
                  <a:schemeClr val="lt1"/>
                </a:solidFill>
                <a:highlight>
                  <a:srgbClr val="4EA046"/>
                </a:highlight>
                <a:latin typeface="Nunito Light"/>
                <a:ea typeface="Nunito Light"/>
                <a:cs typeface="Nunito Light"/>
                <a:sym typeface="Nunito Light"/>
              </a:rPr>
              <a:t>tecnologica</a:t>
            </a:r>
            <a:endParaRPr>
              <a:solidFill>
                <a:schemeClr val="lt1"/>
              </a:solidFill>
              <a:highlight>
                <a:srgbClr val="4EA046"/>
              </a:highlight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175" name="Google Shape;175;p1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3" y="432875"/>
            <a:ext cx="1044474" cy="56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42025"/>
            <a:ext cx="9144003" cy="3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2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2200" y="-801850"/>
            <a:ext cx="1195750" cy="674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2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12"/>
          <p:cNvSpPr/>
          <p:nvPr/>
        </p:nvSpPr>
        <p:spPr>
          <a:xfrm>
            <a:off x="875275" y="4607175"/>
            <a:ext cx="1788000" cy="5367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2"/>
          <p:cNvSpPr txBox="1">
            <a:spLocks noGrp="1"/>
          </p:cNvSpPr>
          <p:nvPr>
            <p:ph type="sldNum" idx="12"/>
          </p:nvPr>
        </p:nvSpPr>
        <p:spPr>
          <a:xfrm>
            <a:off x="875258" y="4607178"/>
            <a:ext cx="17880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it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12</a:t>
            </a:fld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13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13"/>
          <p:cNvSpPr txBox="1">
            <a:spLocks noGrp="1"/>
          </p:cNvSpPr>
          <p:nvPr>
            <p:ph type="ctrTitle"/>
          </p:nvPr>
        </p:nvSpPr>
        <p:spPr>
          <a:xfrm>
            <a:off x="784800" y="1313375"/>
            <a:ext cx="6361800" cy="31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it">
                <a:solidFill>
                  <a:schemeClr val="lt1"/>
                </a:solidFill>
                <a:highlight>
                  <a:srgbClr val="4EA046"/>
                </a:highlight>
                <a:latin typeface="Nunito Light"/>
                <a:ea typeface="Nunito Light"/>
                <a:cs typeface="Nunito Light"/>
                <a:sym typeface="Nunito Light"/>
              </a:rPr>
              <a:t>Fitodepurazione</a:t>
            </a:r>
            <a:endParaRPr>
              <a:solidFill>
                <a:schemeClr val="lt1"/>
              </a:solidFill>
              <a:highlight>
                <a:srgbClr val="4EA046"/>
              </a:highlight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187" name="Google Shape;187;p13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3" y="432875"/>
            <a:ext cx="1044474" cy="56417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13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3"/>
          <p:cNvSpPr/>
          <p:nvPr/>
        </p:nvSpPr>
        <p:spPr>
          <a:xfrm>
            <a:off x="875275" y="4607175"/>
            <a:ext cx="1788000" cy="5367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3"/>
          <p:cNvSpPr txBox="1">
            <a:spLocks noGrp="1"/>
          </p:cNvSpPr>
          <p:nvPr>
            <p:ph type="sldNum" idx="12"/>
          </p:nvPr>
        </p:nvSpPr>
        <p:spPr>
          <a:xfrm>
            <a:off x="875258" y="4607178"/>
            <a:ext cx="17880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it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13</a:t>
            </a:fld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A046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" name="Google Shape;196;p1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3" y="432875"/>
            <a:ext cx="1044474" cy="56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14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42025"/>
            <a:ext cx="9144003" cy="3885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14"/>
          <p:cNvSpPr/>
          <p:nvPr/>
        </p:nvSpPr>
        <p:spPr>
          <a:xfrm>
            <a:off x="875275" y="4607175"/>
            <a:ext cx="1788000" cy="536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4"/>
          <p:cNvSpPr txBox="1">
            <a:spLocks noGrp="1"/>
          </p:cNvSpPr>
          <p:nvPr>
            <p:ph type="ctrTitle"/>
          </p:nvPr>
        </p:nvSpPr>
        <p:spPr>
          <a:xfrm>
            <a:off x="2772775" y="735375"/>
            <a:ext cx="4629600" cy="8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it" b="1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Ora tocca a voi</a:t>
            </a:r>
            <a:endParaRPr b="1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00" name="Google Shape;200;p14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5" y="2571750"/>
            <a:ext cx="1788000" cy="17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14"/>
          <p:cNvSpPr txBox="1"/>
          <p:nvPr/>
        </p:nvSpPr>
        <p:spPr>
          <a:xfrm>
            <a:off x="2772775" y="1642400"/>
            <a:ext cx="60543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unito ExtraLight"/>
              <a:buAutoNum type="arabicPeriod"/>
            </a:pPr>
            <a:r>
              <a:rPr lang="it" sz="2000" b="1" i="0" u="none" strike="noStrike" cap="non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Leggete</a:t>
            </a:r>
            <a:r>
              <a:rPr lang="it" sz="20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 la scheda su </a:t>
            </a:r>
            <a:r>
              <a:rPr lang="it" sz="2000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salute e contaminazione</a:t>
            </a:r>
            <a:r>
              <a:rPr lang="it" sz="20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, dove troverete maggiori informazioni sugli elementi illustrati in questa presentazione</a:t>
            </a:r>
            <a:endParaRPr sz="2000" b="0" i="0" u="none" strike="noStrike" cap="none">
              <a:solidFill>
                <a:srgbClr val="FFFFFF"/>
              </a:solidFill>
              <a:latin typeface="Nunito ExtraLight"/>
              <a:ea typeface="Nunito ExtraLight"/>
              <a:cs typeface="Nunito ExtraLight"/>
              <a:sym typeface="Nunito ExtraLight"/>
            </a:endParaRPr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unito ExtraLight"/>
              <a:buAutoNum type="arabicPeriod"/>
            </a:pPr>
            <a:r>
              <a:rPr lang="it" sz="20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Nella scheda </a:t>
            </a:r>
            <a:r>
              <a:rPr lang="it" sz="2000" b="1" i="0" u="none" strike="noStrike" cap="non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troverete</a:t>
            </a:r>
            <a:r>
              <a:rPr lang="it" sz="20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 anche una serie </a:t>
            </a:r>
            <a:br>
              <a:rPr lang="it" sz="20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r>
              <a:rPr lang="it" sz="20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di consigli su </a:t>
            </a:r>
            <a:r>
              <a:rPr lang="it" sz="2000" b="1" i="0" u="none" strike="noStrike" cap="non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cosa può fare ciascuno di noi</a:t>
            </a:r>
            <a:r>
              <a:rPr lang="it" sz="20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 </a:t>
            </a:r>
            <a:br>
              <a:rPr lang="it" sz="20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r>
              <a:rPr lang="it" sz="20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per contribuire a una gestione più sostenibile dell’acqua nel mondo.</a:t>
            </a:r>
            <a:endParaRPr sz="2000" b="0" i="0" u="none" strike="noStrike" cap="none">
              <a:solidFill>
                <a:srgbClr val="FFFFFF"/>
              </a:solidFill>
              <a:latin typeface="Nunito ExtraLight"/>
              <a:ea typeface="Nunito ExtraLight"/>
              <a:cs typeface="Nunito ExtraLight"/>
              <a:sym typeface="Nunito ExtraLight"/>
            </a:endParaRPr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unito ExtraLight"/>
              <a:buAutoNum type="arabicPeriod"/>
            </a:pPr>
            <a:r>
              <a:rPr lang="it" sz="2000" b="1" i="0" u="none" strike="noStrike" cap="non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Preparate</a:t>
            </a:r>
            <a:r>
              <a:rPr lang="it" sz="20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 una vostra presentazione ecc.</a:t>
            </a:r>
            <a:endParaRPr sz="2000" b="0" i="0" u="none" strike="noStrike" cap="none">
              <a:solidFill>
                <a:srgbClr val="FFFFFF"/>
              </a:solidFill>
              <a:latin typeface="Nunito ExtraLight"/>
              <a:ea typeface="Nunito ExtraLight"/>
              <a:cs typeface="Nunito ExtraLight"/>
              <a:sym typeface="Nunito ExtraLight"/>
            </a:endParaRPr>
          </a:p>
        </p:txBody>
      </p:sp>
      <p:sp>
        <p:nvSpPr>
          <p:cNvPr id="202" name="Google Shape;202;p14"/>
          <p:cNvSpPr txBox="1">
            <a:spLocks noGrp="1"/>
          </p:cNvSpPr>
          <p:nvPr>
            <p:ph type="sldNum" idx="12"/>
          </p:nvPr>
        </p:nvSpPr>
        <p:spPr>
          <a:xfrm>
            <a:off x="875258" y="4607178"/>
            <a:ext cx="17880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it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14</a:t>
            </a:fld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2B69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5"/>
          <p:cNvSpPr txBox="1">
            <a:spLocks noGrp="1"/>
          </p:cNvSpPr>
          <p:nvPr>
            <p:ph type="ctrTitle"/>
          </p:nvPr>
        </p:nvSpPr>
        <p:spPr>
          <a:xfrm>
            <a:off x="2772775" y="2571750"/>
            <a:ext cx="3650700" cy="8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it" b="1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Grazie.</a:t>
            </a:r>
            <a:endParaRPr b="1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08" name="Google Shape;208;p15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2" y="432875"/>
            <a:ext cx="1044550" cy="94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15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42025"/>
            <a:ext cx="9144003" cy="3885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5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5"/>
          <p:cNvSpPr/>
          <p:nvPr/>
        </p:nvSpPr>
        <p:spPr>
          <a:xfrm>
            <a:off x="875275" y="2724150"/>
            <a:ext cx="1788000" cy="24198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CD5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"/>
          <p:cNvSpPr txBox="1">
            <a:spLocks noGrp="1"/>
          </p:cNvSpPr>
          <p:nvPr>
            <p:ph type="ctrTitle"/>
          </p:nvPr>
        </p:nvSpPr>
        <p:spPr>
          <a:xfrm>
            <a:off x="784800" y="1313375"/>
            <a:ext cx="7352400" cy="31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Che legame c’è </a:t>
            </a:r>
            <a:b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tra la salute umana,</a:t>
            </a:r>
            <a:endParaRPr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gli ecosistemi naturali</a:t>
            </a:r>
            <a:endParaRPr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e </a:t>
            </a:r>
            <a:r>
              <a:rPr lang="it">
                <a:solidFill>
                  <a:schemeClr val="lt1"/>
                </a:solidFill>
                <a:highlight>
                  <a:srgbClr val="4EA046"/>
                </a:highlight>
                <a:latin typeface="Nunito Light"/>
                <a:ea typeface="Nunito Light"/>
                <a:cs typeface="Nunito Light"/>
                <a:sym typeface="Nunito Light"/>
              </a:rPr>
              <a:t>l’acqua</a:t>
            </a:r>
            <a: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endParaRPr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67" name="Google Shape;67;p2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" name="Google Shape;68;p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3" y="432875"/>
            <a:ext cx="1044474" cy="56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42025"/>
            <a:ext cx="9144003" cy="3885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2"/>
          <p:cNvSpPr/>
          <p:nvPr/>
        </p:nvSpPr>
        <p:spPr>
          <a:xfrm>
            <a:off x="875275" y="4607175"/>
            <a:ext cx="1788000" cy="5367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2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9078" y="-122364"/>
            <a:ext cx="3439625" cy="5625027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2"/>
          <p:cNvSpPr txBox="1">
            <a:spLocks noGrp="1"/>
          </p:cNvSpPr>
          <p:nvPr>
            <p:ph type="sldNum" idx="12"/>
          </p:nvPr>
        </p:nvSpPr>
        <p:spPr>
          <a:xfrm>
            <a:off x="875258" y="4607178"/>
            <a:ext cx="17880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it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fld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3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3"/>
          <p:cNvSpPr txBox="1">
            <a:spLocks noGrp="1"/>
          </p:cNvSpPr>
          <p:nvPr>
            <p:ph type="ctrTitle"/>
          </p:nvPr>
        </p:nvSpPr>
        <p:spPr>
          <a:xfrm>
            <a:off x="784800" y="1313375"/>
            <a:ext cx="6361800" cy="31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it">
                <a:solidFill>
                  <a:schemeClr val="lt1"/>
                </a:solidFill>
                <a:highlight>
                  <a:srgbClr val="4EA046"/>
                </a:highlight>
                <a:latin typeface="Nunito Light"/>
                <a:ea typeface="Nunito Light"/>
                <a:cs typeface="Nunito Light"/>
                <a:sym typeface="Nunito Light"/>
              </a:rPr>
              <a:t>Contaminazione </a:t>
            </a:r>
            <a:endParaRPr>
              <a:solidFill>
                <a:schemeClr val="lt1"/>
              </a:solidFill>
              <a:highlight>
                <a:srgbClr val="4EA046"/>
              </a:highlight>
              <a:latin typeface="Nunito Light"/>
              <a:ea typeface="Nunito Light"/>
              <a:cs typeface="Nunito Light"/>
              <a:sym typeface="Nunito Ligh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it">
                <a:solidFill>
                  <a:schemeClr val="lt1"/>
                </a:solidFill>
                <a:highlight>
                  <a:srgbClr val="4EA046"/>
                </a:highlight>
                <a:latin typeface="Nunito Light"/>
                <a:ea typeface="Nunito Light"/>
                <a:cs typeface="Nunito Light"/>
                <a:sym typeface="Nunito Light"/>
              </a:rPr>
              <a:t>e salute</a:t>
            </a:r>
            <a:endParaRPr>
              <a:solidFill>
                <a:schemeClr val="lt1"/>
              </a:solidFill>
              <a:highlight>
                <a:srgbClr val="4EA046"/>
              </a:highlight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9" name="Google Shape;79;p3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" name="Google Shape;80;p3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3" y="432875"/>
            <a:ext cx="1044474" cy="5641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3"/>
          <p:cNvSpPr/>
          <p:nvPr/>
        </p:nvSpPr>
        <p:spPr>
          <a:xfrm>
            <a:off x="875275" y="4607175"/>
            <a:ext cx="1788000" cy="5367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"/>
          <p:cNvSpPr txBox="1">
            <a:spLocks noGrp="1"/>
          </p:cNvSpPr>
          <p:nvPr>
            <p:ph type="sldNum" idx="12"/>
          </p:nvPr>
        </p:nvSpPr>
        <p:spPr>
          <a:xfrm>
            <a:off x="875258" y="4607178"/>
            <a:ext cx="17880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it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fld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1815" y="0"/>
            <a:ext cx="7360369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A046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5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3" y="432875"/>
            <a:ext cx="1044474" cy="56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5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42025"/>
            <a:ext cx="9144003" cy="3885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5"/>
          <p:cNvSpPr/>
          <p:nvPr/>
        </p:nvSpPr>
        <p:spPr>
          <a:xfrm>
            <a:off x="875275" y="4607175"/>
            <a:ext cx="1788000" cy="536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5"/>
          <p:cNvSpPr/>
          <p:nvPr/>
        </p:nvSpPr>
        <p:spPr>
          <a:xfrm>
            <a:off x="1346111" y="1124350"/>
            <a:ext cx="1094100" cy="1094100"/>
          </a:xfrm>
          <a:prstGeom prst="ellipse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" sz="5000" b="0" i="0" u="none" strike="noStrike" cap="none">
                <a:solidFill>
                  <a:schemeClr val="lt1"/>
                </a:solidFill>
                <a:latin typeface="Nunito Black"/>
                <a:ea typeface="Nunito Black"/>
                <a:cs typeface="Nunito Black"/>
                <a:sym typeface="Nunito Black"/>
              </a:rPr>
              <a:t>1</a:t>
            </a:r>
            <a:endParaRPr sz="5000" b="0" i="0" u="none" strike="noStrike" cap="none">
              <a:solidFill>
                <a:schemeClr val="lt1"/>
              </a:solidFill>
              <a:latin typeface="Nunito Black"/>
              <a:ea typeface="Nunito Black"/>
              <a:cs typeface="Nunito Black"/>
              <a:sym typeface="Nunito Black"/>
            </a:endParaRPr>
          </a:p>
        </p:txBody>
      </p:sp>
      <p:sp>
        <p:nvSpPr>
          <p:cNvPr id="97" name="Google Shape;97;p5"/>
          <p:cNvSpPr/>
          <p:nvPr/>
        </p:nvSpPr>
        <p:spPr>
          <a:xfrm>
            <a:off x="3908087" y="1124350"/>
            <a:ext cx="1094100" cy="1094100"/>
          </a:xfrm>
          <a:prstGeom prst="ellipse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" sz="5000" b="0" i="0" u="none" strike="noStrike" cap="none">
                <a:solidFill>
                  <a:schemeClr val="lt1"/>
                </a:solidFill>
                <a:latin typeface="Nunito Black"/>
                <a:ea typeface="Nunito Black"/>
                <a:cs typeface="Nunito Black"/>
                <a:sym typeface="Nunito Black"/>
              </a:rPr>
              <a:t>2</a:t>
            </a:r>
            <a:endParaRPr sz="5000" b="0" i="0" u="none" strike="noStrike" cap="none">
              <a:solidFill>
                <a:schemeClr val="lt1"/>
              </a:solidFill>
              <a:latin typeface="Nunito Black"/>
              <a:ea typeface="Nunito Black"/>
              <a:cs typeface="Nunito Black"/>
              <a:sym typeface="Nunito Black"/>
            </a:endParaRPr>
          </a:p>
        </p:txBody>
      </p:sp>
      <p:sp>
        <p:nvSpPr>
          <p:cNvPr id="98" name="Google Shape;98;p5"/>
          <p:cNvSpPr/>
          <p:nvPr/>
        </p:nvSpPr>
        <p:spPr>
          <a:xfrm>
            <a:off x="6692262" y="1141750"/>
            <a:ext cx="1094100" cy="1094100"/>
          </a:xfrm>
          <a:prstGeom prst="ellipse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" sz="5000" b="0" i="0" u="none" strike="noStrike" cap="none">
                <a:solidFill>
                  <a:schemeClr val="lt1"/>
                </a:solidFill>
                <a:latin typeface="Nunito Black"/>
                <a:ea typeface="Nunito Black"/>
                <a:cs typeface="Nunito Black"/>
                <a:sym typeface="Nunito Black"/>
              </a:rPr>
              <a:t>3</a:t>
            </a:r>
            <a:endParaRPr sz="5000" b="0" i="0" u="none" strike="noStrike" cap="none">
              <a:solidFill>
                <a:schemeClr val="lt1"/>
              </a:solidFill>
              <a:latin typeface="Nunito Black"/>
              <a:ea typeface="Nunito Black"/>
              <a:cs typeface="Nunito Black"/>
              <a:sym typeface="Nunito Black"/>
            </a:endParaRPr>
          </a:p>
        </p:txBody>
      </p:sp>
      <p:sp>
        <p:nvSpPr>
          <p:cNvPr id="99" name="Google Shape;99;p5"/>
          <p:cNvSpPr txBox="1"/>
          <p:nvPr/>
        </p:nvSpPr>
        <p:spPr>
          <a:xfrm>
            <a:off x="3260602" y="2472660"/>
            <a:ext cx="2400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B69"/>
              </a:buClr>
              <a:buSzPts val="1800"/>
              <a:buFont typeface="Nunito"/>
              <a:buNone/>
            </a:pPr>
            <a:r>
              <a:rPr lang="it" sz="2000" b="1" i="0" u="none" strike="noStrike" cap="none">
                <a:solidFill>
                  <a:srgbClr val="4EA046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Biodiversità</a:t>
            </a:r>
            <a:endParaRPr sz="2000" b="1" i="0" u="none" strike="noStrike" cap="none">
              <a:solidFill>
                <a:srgbClr val="4EA046"/>
              </a:solidFill>
              <a:highlight>
                <a:schemeClr val="l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0" name="Google Shape;100;p5"/>
          <p:cNvSpPr txBox="1"/>
          <p:nvPr/>
        </p:nvSpPr>
        <p:spPr>
          <a:xfrm>
            <a:off x="698615" y="2472674"/>
            <a:ext cx="2400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B69"/>
              </a:buClr>
              <a:buSzPts val="1800"/>
              <a:buFont typeface="Nunito"/>
              <a:buNone/>
            </a:pPr>
            <a:r>
              <a:rPr lang="it" sz="2000" b="1" i="0" u="none" strike="noStrike" cap="none">
                <a:solidFill>
                  <a:srgbClr val="4EA046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Salute</a:t>
            </a:r>
            <a:endParaRPr sz="2000" b="1" i="0" u="none" strike="noStrike" cap="none">
              <a:solidFill>
                <a:srgbClr val="4EA046"/>
              </a:solidFill>
              <a:highlight>
                <a:schemeClr val="l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1" name="Google Shape;101;p5"/>
          <p:cNvSpPr txBox="1"/>
          <p:nvPr/>
        </p:nvSpPr>
        <p:spPr>
          <a:xfrm>
            <a:off x="6044763" y="2472674"/>
            <a:ext cx="2400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" sz="2000" b="1" i="0" u="none" strike="noStrike" cap="none">
                <a:solidFill>
                  <a:srgbClr val="4EA046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Economia</a:t>
            </a:r>
            <a:endParaRPr sz="2000" b="1" i="0" u="none" strike="noStrike" cap="none">
              <a:solidFill>
                <a:srgbClr val="4EA046"/>
              </a:solidFill>
              <a:highlight>
                <a:schemeClr val="l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2" name="Google Shape;102;p5"/>
          <p:cNvSpPr txBox="1"/>
          <p:nvPr/>
        </p:nvSpPr>
        <p:spPr>
          <a:xfrm>
            <a:off x="0" y="379625"/>
            <a:ext cx="9144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lang="it" sz="3400" b="1" i="0" u="none" strike="noStrike" cap="none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IMPATTI</a:t>
            </a:r>
            <a:endParaRPr sz="3400" b="1" i="0" u="none" strike="noStrike" cap="none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3" name="Google Shape;103;p5"/>
          <p:cNvSpPr txBox="1"/>
          <p:nvPr/>
        </p:nvSpPr>
        <p:spPr>
          <a:xfrm>
            <a:off x="692858" y="2890574"/>
            <a:ext cx="2400600" cy="11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4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Diffusione di  malattie gastrointestinali, infezioni della pelle, problemi respiratori e anche diffusione di epidemie.</a:t>
            </a:r>
            <a:endParaRPr sz="1400" b="0" i="0" u="none" strike="noStrike" cap="none">
              <a:solidFill>
                <a:srgbClr val="FFFFFF"/>
              </a:solidFill>
              <a:latin typeface="Nunito ExtraLight"/>
              <a:ea typeface="Nunito ExtraLight"/>
              <a:cs typeface="Nunito ExtraLight"/>
              <a:sym typeface="Nunito ExtraLight"/>
            </a:endParaRPr>
          </a:p>
        </p:txBody>
      </p:sp>
      <p:sp>
        <p:nvSpPr>
          <p:cNvPr id="104" name="Google Shape;104;p5"/>
          <p:cNvSpPr/>
          <p:nvPr/>
        </p:nvSpPr>
        <p:spPr>
          <a:xfrm>
            <a:off x="3223930" y="2890571"/>
            <a:ext cx="2462400" cy="15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4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Alcune sostanze chimiche possono uccidere piante acquatiche e animali, causando un danno irreparabile agli ecosistemi.</a:t>
            </a:r>
            <a:endParaRPr sz="1400" b="0" i="0" u="none" strike="noStrike" cap="none">
              <a:solidFill>
                <a:srgbClr val="FFFFFF"/>
              </a:solidFill>
              <a:latin typeface="Nunito ExtraLight"/>
              <a:ea typeface="Nunito ExtraLight"/>
              <a:cs typeface="Nunito ExtraLight"/>
              <a:sym typeface="Nunito ExtraLight"/>
            </a:endParaRPr>
          </a:p>
        </p:txBody>
      </p:sp>
      <p:sp>
        <p:nvSpPr>
          <p:cNvPr id="105" name="Google Shape;105;p5"/>
          <p:cNvSpPr/>
          <p:nvPr/>
        </p:nvSpPr>
        <p:spPr>
          <a:xfrm>
            <a:off x="6027454" y="2873174"/>
            <a:ext cx="2423700" cy="15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4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La contaminazione </a:t>
            </a:r>
            <a:endParaRPr sz="1400" b="0" i="0" u="none" strike="noStrike" cap="none">
              <a:solidFill>
                <a:srgbClr val="FFFFFF"/>
              </a:solidFill>
              <a:latin typeface="Nunito ExtraLight"/>
              <a:ea typeface="Nunito ExtraLight"/>
              <a:cs typeface="Nunito ExtraLight"/>
              <a:sym typeface="Nunito ExtraLight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4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delle acque influisce sulla produzione alimentare, </a:t>
            </a:r>
            <a:br>
              <a:rPr lang="it" sz="14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</a:br>
            <a:r>
              <a:rPr lang="it" sz="14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sulla pesca e sul turismo </a:t>
            </a:r>
            <a:endParaRPr sz="1400" b="0" i="0" u="none" strike="noStrike" cap="none">
              <a:solidFill>
                <a:srgbClr val="FFFFFF"/>
              </a:solidFill>
              <a:latin typeface="Nunito ExtraLight"/>
              <a:ea typeface="Nunito ExtraLight"/>
              <a:cs typeface="Nunito ExtraLight"/>
              <a:sym typeface="Nunito ExtraLight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400" b="0" i="0" u="none" strike="noStrike" cap="none">
                <a:solidFill>
                  <a:srgbClr val="FFFFFF"/>
                </a:solidFill>
                <a:latin typeface="Nunito ExtraLight"/>
                <a:ea typeface="Nunito ExtraLight"/>
                <a:cs typeface="Nunito ExtraLight"/>
                <a:sym typeface="Nunito ExtraLight"/>
              </a:rPr>
              <a:t>e causa perdite economiche.</a:t>
            </a:r>
            <a:endParaRPr sz="1400" b="0" i="0" u="none" strike="noStrike" cap="none">
              <a:solidFill>
                <a:srgbClr val="FFFFFF"/>
              </a:solidFill>
              <a:latin typeface="Nunito ExtraLight"/>
              <a:ea typeface="Nunito ExtraLight"/>
              <a:cs typeface="Nunito ExtraLight"/>
              <a:sym typeface="Nunito ExtraLight"/>
            </a:endParaRPr>
          </a:p>
        </p:txBody>
      </p:sp>
      <p:sp>
        <p:nvSpPr>
          <p:cNvPr id="106" name="Google Shape;106;p5"/>
          <p:cNvSpPr txBox="1">
            <a:spLocks noGrp="1"/>
          </p:cNvSpPr>
          <p:nvPr>
            <p:ph type="sldNum" idx="12"/>
          </p:nvPr>
        </p:nvSpPr>
        <p:spPr>
          <a:xfrm>
            <a:off x="875258" y="4607178"/>
            <a:ext cx="17880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it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5</a:t>
            </a:fld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CD5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 txBox="1">
            <a:spLocks noGrp="1"/>
          </p:cNvSpPr>
          <p:nvPr>
            <p:ph type="ctrTitle"/>
          </p:nvPr>
        </p:nvSpPr>
        <p:spPr>
          <a:xfrm>
            <a:off x="784800" y="1313375"/>
            <a:ext cx="6361800" cy="31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Un esempio di </a:t>
            </a:r>
            <a:endParaRPr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impatto </a:t>
            </a:r>
            <a:r>
              <a:rPr lang="it">
                <a:solidFill>
                  <a:schemeClr val="lt1"/>
                </a:solidFill>
                <a:highlight>
                  <a:srgbClr val="4EA046"/>
                </a:highlight>
                <a:latin typeface="Nunito Light"/>
                <a:ea typeface="Nunito Light"/>
                <a:cs typeface="Nunito Light"/>
                <a:sym typeface="Nunito Light"/>
              </a:rPr>
              <a:t>negativo</a:t>
            </a:r>
            <a: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endParaRPr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112" name="Google Shape;112;p6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3" y="432875"/>
            <a:ext cx="1044474" cy="56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6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42025"/>
            <a:ext cx="9144003" cy="3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6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2200" y="-801850"/>
            <a:ext cx="1195750" cy="674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6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6"/>
          <p:cNvSpPr/>
          <p:nvPr/>
        </p:nvSpPr>
        <p:spPr>
          <a:xfrm>
            <a:off x="875275" y="4607175"/>
            <a:ext cx="1788000" cy="5367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6"/>
          <p:cNvSpPr txBox="1">
            <a:spLocks noGrp="1"/>
          </p:cNvSpPr>
          <p:nvPr>
            <p:ph type="sldNum" idx="12"/>
          </p:nvPr>
        </p:nvSpPr>
        <p:spPr>
          <a:xfrm>
            <a:off x="875258" y="4607178"/>
            <a:ext cx="17880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it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fld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7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7"/>
          <p:cNvSpPr txBox="1">
            <a:spLocks noGrp="1"/>
          </p:cNvSpPr>
          <p:nvPr>
            <p:ph type="ctrTitle"/>
          </p:nvPr>
        </p:nvSpPr>
        <p:spPr>
          <a:xfrm>
            <a:off x="784800" y="1313375"/>
            <a:ext cx="6361800" cy="31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it">
                <a:solidFill>
                  <a:schemeClr val="lt1"/>
                </a:solidFill>
                <a:highlight>
                  <a:srgbClr val="4EA046"/>
                </a:highlight>
                <a:latin typeface="Nunito Light"/>
                <a:ea typeface="Nunito Light"/>
                <a:cs typeface="Nunito Light"/>
                <a:sym typeface="Nunito Light"/>
              </a:rPr>
              <a:t>Veneto</a:t>
            </a:r>
            <a:endParaRPr>
              <a:solidFill>
                <a:schemeClr val="lt1"/>
              </a:solidFill>
              <a:highlight>
                <a:srgbClr val="4EA046"/>
              </a:highlight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124" name="Google Shape;124;p7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5" y="432871"/>
            <a:ext cx="1044550" cy="56418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7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7"/>
          <p:cNvSpPr/>
          <p:nvPr/>
        </p:nvSpPr>
        <p:spPr>
          <a:xfrm>
            <a:off x="875275" y="4607175"/>
            <a:ext cx="1788000" cy="5367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7"/>
          <p:cNvSpPr txBox="1">
            <a:spLocks noGrp="1"/>
          </p:cNvSpPr>
          <p:nvPr>
            <p:ph type="sldNum" idx="12"/>
          </p:nvPr>
        </p:nvSpPr>
        <p:spPr>
          <a:xfrm>
            <a:off x="875258" y="4607178"/>
            <a:ext cx="17880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it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7</a:t>
            </a:fld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CD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"/>
          <p:cNvSpPr txBox="1">
            <a:spLocks noGrp="1"/>
          </p:cNvSpPr>
          <p:nvPr>
            <p:ph type="ctrTitle"/>
          </p:nvPr>
        </p:nvSpPr>
        <p:spPr>
          <a:xfrm>
            <a:off x="784800" y="1313375"/>
            <a:ext cx="6361800" cy="31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Una storia dal  </a:t>
            </a:r>
            <a:b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lang="it">
                <a:solidFill>
                  <a:schemeClr val="lt1"/>
                </a:solidFill>
                <a:highlight>
                  <a:srgbClr val="4EA046"/>
                </a:highlight>
                <a:latin typeface="Nunito Light"/>
                <a:ea typeface="Nunito Light"/>
                <a:cs typeface="Nunito Light"/>
                <a:sym typeface="Nunito Light"/>
              </a:rPr>
              <a:t>sud del mondo</a:t>
            </a:r>
            <a:r>
              <a:rPr lang="it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endParaRPr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133" name="Google Shape;133;p8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3" y="432875"/>
            <a:ext cx="1044474" cy="56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8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42025"/>
            <a:ext cx="9144003" cy="3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8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2200" y="-801850"/>
            <a:ext cx="1195750" cy="674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8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8"/>
          <p:cNvSpPr/>
          <p:nvPr/>
        </p:nvSpPr>
        <p:spPr>
          <a:xfrm>
            <a:off x="875275" y="4607175"/>
            <a:ext cx="1788000" cy="5367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8"/>
          <p:cNvSpPr txBox="1">
            <a:spLocks noGrp="1"/>
          </p:cNvSpPr>
          <p:nvPr>
            <p:ph type="sldNum" idx="12"/>
          </p:nvPr>
        </p:nvSpPr>
        <p:spPr>
          <a:xfrm>
            <a:off x="875258" y="4607178"/>
            <a:ext cx="17880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it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fld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9"/>
          <p:cNvSpPr txBox="1">
            <a:spLocks noGrp="1"/>
          </p:cNvSpPr>
          <p:nvPr>
            <p:ph type="ctrTitle"/>
          </p:nvPr>
        </p:nvSpPr>
        <p:spPr>
          <a:xfrm>
            <a:off x="784800" y="1313375"/>
            <a:ext cx="6361800" cy="31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it">
                <a:solidFill>
                  <a:schemeClr val="lt1"/>
                </a:solidFill>
                <a:highlight>
                  <a:srgbClr val="4EA046"/>
                </a:highlight>
                <a:latin typeface="Nunito Light"/>
                <a:ea typeface="Nunito Light"/>
                <a:cs typeface="Nunito Light"/>
                <a:sym typeface="Nunito Light"/>
              </a:rPr>
              <a:t>Cambogia</a:t>
            </a:r>
            <a:endParaRPr>
              <a:solidFill>
                <a:schemeClr val="lt1"/>
              </a:solidFill>
              <a:highlight>
                <a:srgbClr val="4EA046"/>
              </a:highlight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45" name="Google Shape;145;p9"/>
          <p:cNvSpPr/>
          <p:nvPr/>
        </p:nvSpPr>
        <p:spPr>
          <a:xfrm>
            <a:off x="875275" y="0"/>
            <a:ext cx="1788000" cy="3429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9"/>
          <p:cNvSpPr/>
          <p:nvPr/>
        </p:nvSpPr>
        <p:spPr>
          <a:xfrm>
            <a:off x="875275" y="4607175"/>
            <a:ext cx="1788000" cy="536700"/>
          </a:xfrm>
          <a:prstGeom prst="rect">
            <a:avLst/>
          </a:prstGeom>
          <a:solidFill>
            <a:srgbClr val="4EA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7" name="Google Shape;147;p9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73" y="432875"/>
            <a:ext cx="1044474" cy="56417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9"/>
          <p:cNvSpPr txBox="1">
            <a:spLocks noGrp="1"/>
          </p:cNvSpPr>
          <p:nvPr>
            <p:ph type="sldNum" idx="12"/>
          </p:nvPr>
        </p:nvSpPr>
        <p:spPr>
          <a:xfrm>
            <a:off x="875258" y="4607178"/>
            <a:ext cx="1788000" cy="5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it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9</a:t>
            </a:fld>
            <a:endParaRPr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1645</Words>
  <Application>Microsoft Office PowerPoint</Application>
  <PresentationFormat>Presentazione su schermo (16:9)</PresentationFormat>
  <Paragraphs>91</Paragraphs>
  <Slides>15</Slides>
  <Notes>15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2" baseType="lpstr">
      <vt:lpstr>Montserrat</vt:lpstr>
      <vt:lpstr>Nunito Light</vt:lpstr>
      <vt:lpstr>Arial</vt:lpstr>
      <vt:lpstr>Nunito</vt:lpstr>
      <vt:lpstr>Nunito Black</vt:lpstr>
      <vt:lpstr>Nunito ExtraLight</vt:lpstr>
      <vt:lpstr>Simple Light</vt:lpstr>
      <vt:lpstr>CONTAMINAZIONE</vt:lpstr>
      <vt:lpstr>Che legame c’è  tra la salute umana, gli ecosistemi naturali e l’acqua </vt:lpstr>
      <vt:lpstr>Contaminazione  e salute</vt:lpstr>
      <vt:lpstr>Presentazione standard di PowerPoint</vt:lpstr>
      <vt:lpstr>Presentazione standard di PowerPoint</vt:lpstr>
      <vt:lpstr>Un esempio di  impatto negativo </vt:lpstr>
      <vt:lpstr>Veneto</vt:lpstr>
      <vt:lpstr>Una storia dal   sud del mondo </vt:lpstr>
      <vt:lpstr>Cambogia</vt:lpstr>
      <vt:lpstr>Una storia di   protagonisti</vt:lpstr>
      <vt:lpstr>Eritrea</vt:lpstr>
      <vt:lpstr>Una innovazione   tecnologica</vt:lpstr>
      <vt:lpstr>Fitodepurazione</vt:lpstr>
      <vt:lpstr>Ora tocca a voi</vt:lpstr>
      <vt:lpstr>Grazie.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CONTAMINAZIONE</dc:title>
  <dc:creator>Utente</dc:creator>
  <cp:lastModifiedBy>Pozzi Chiara</cp:lastModifiedBy>
  <cp:revision>1</cp:revision>
  <dcterms:modified xsi:type="dcterms:W3CDTF">2024-07-16T12:40:36Z</dcterms:modified>
</cp:coreProperties>
</file>