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 ExtraLight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Nunito Black"/>
      <p:bold r:id="rId33"/>
      <p:boldItalic r:id="rId34"/>
    </p:embeddedFont>
    <p:embeddedFont>
      <p:font typeface="Nuni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948">
          <p15:clr>
            <a:srgbClr val="747775"/>
          </p15:clr>
        </p15:guide>
        <p15:guide id="3" pos="551">
          <p15:clr>
            <a:srgbClr val="747775"/>
          </p15:clr>
        </p15:guide>
        <p15:guide id="4" orient="horz" pos="273">
          <p15:clr>
            <a:srgbClr val="747775"/>
          </p15:clr>
        </p15:guide>
        <p15:guide id="5" orient="horz" pos="1716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iqWR54+1plw4J8sbPE7vJFiCTg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48"/>
        <p:guide pos="551"/>
        <p:guide pos="273" orient="horz"/>
        <p:guide pos="17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ExtraLight-bold.fntdata"/><Relationship Id="rId21" Type="http://schemas.openxmlformats.org/officeDocument/2006/relationships/font" Target="fonts/NunitoExtraLight-regular.fntdata"/><Relationship Id="rId24" Type="http://schemas.openxmlformats.org/officeDocument/2006/relationships/font" Target="fonts/NunitoExtraLight-boldItalic.fntdata"/><Relationship Id="rId23" Type="http://schemas.openxmlformats.org/officeDocument/2006/relationships/font" Target="fonts/NunitoExtra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NunitoBlack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NunitoLight-regular.fntdata"/><Relationship Id="rId12" Type="http://schemas.openxmlformats.org/officeDocument/2006/relationships/slide" Target="slides/slide7.xml"/><Relationship Id="rId34" Type="http://schemas.openxmlformats.org/officeDocument/2006/relationships/font" Target="fonts/NunitoBlack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Light-italic.fntdata"/><Relationship Id="rId14" Type="http://schemas.openxmlformats.org/officeDocument/2006/relationships/slide" Target="slides/slide9.xml"/><Relationship Id="rId36" Type="http://schemas.openxmlformats.org/officeDocument/2006/relationships/font" Target="fonts/NunitoLight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Nunito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L’obiettivo di sviluppo sostenibile n.3 di Agenda 2030 vuol assicurare la salute e il benessere per tutti e per tutte le età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</a:rPr>
              <a:t>DOMANDA: </a:t>
            </a:r>
            <a:r>
              <a:rPr b="1" i="1" lang="it">
                <a:solidFill>
                  <a:schemeClr val="dk1"/>
                </a:solidFill>
              </a:rPr>
              <a:t>Perché l’acqua è importante per raggiungere questo obiettivo?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In questa presentazione faremo una introduzione si legami tra acqua e SDG3, attraverso un problema che li lega direttamente: la contaminazione delle acque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La contaminazione dell'acqua* può causare malattie come la diarrea, la febbre tifoide e l'epatite, che possono essere pericolose per la salute umana e persino causare la morte. Inoltre, la contaminazione dell'acqua può danneggiare l'ambiente, distruggere gli habitat degli animali e le piante e compromettere la sicurezza alimentare.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La contaminazione dell'acqua può essere causata da molte fonti, come l'inquinamento industriale, l'agricoltura intensiva, le attività minerarie e il cattivo smaltimento dei rifiuti. Quando l'acqua viene contaminata, diventa inadatta per l'uso umano e può causare malattie e problemi di salute.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*La contaminazione dell'acqua si verifica quando sostanze nocive come i rifiuti, i prodotti chimici o i batteri (anche di origine umana) si introducono nell'acqua rendendola non sicura da bere o da utilizzare per scopi domestici. Questo può accadere a causa di attività umane come lo smaltimento improprio dei rifiuti, degli scarichi industriali o l'utilizzo di pesticidi in agricoltura. La contaminazione dell'acqua è un problema serio perché può causare malattie e danni alla salute delle persone e degli animali che la utilizzano.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Nella prossima slide vedremo un esempio.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>
                <a:solidFill>
                  <a:schemeClr val="dk1"/>
                </a:solidFill>
              </a:rPr>
              <a:t>DOMANDA: </a:t>
            </a:r>
            <a:r>
              <a:rPr b="1" i="1" lang="it">
                <a:solidFill>
                  <a:schemeClr val="dk1"/>
                </a:solidFill>
              </a:rPr>
              <a:t>Voi avete sentito parlare di qualche caso nel mondo?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La contaminazione dell'acqua rappresenta un grande problema per gli ospedali, soprattutto nelle zone fragili del mondo, perché l'acqua contaminata può diffondere malattie infettive tra i pazienti che sono già deboli e hanno bisogno di cure mediche. Se l'acqua utilizzata negli ospedali non è pulita e sicura, i pazienti possono contrarre malattie aggiuntive che possono rendere ancora più difficile la loro guarigione. Inoltre, gli ospedali possono anche contribuire alla diffusione di malattie se non gestiscono correttamente i loro rifiuti, che possono contaminare le acque sotterranee e superficiali. È quindi importante garantire che gli ospedali abbiano accesso a fonti di acqua pulita e gestiscano correttamente i loro rifiuti per proteggere la salute dei pazienti e del personale medico.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Nella prossima slide vedremo un esempio.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>
                <a:solidFill>
                  <a:schemeClr val="dk1"/>
                </a:solidFill>
              </a:rPr>
              <a:t>DOMANDA: </a:t>
            </a:r>
            <a:r>
              <a:rPr b="1" i="1" lang="it">
                <a:solidFill>
                  <a:schemeClr val="dk1"/>
                </a:solidFill>
              </a:rPr>
              <a:t>Voi avete sentito parlare di qualche caso nel mondo?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</a:rPr>
              <a:t>Innovazione tecnologica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Una tecnica che può essere usata anche a livello domestico, è la fitodepurazione: un sistema di filtrazione biologica delle acque grigie attraverso l'utilizzo di piante che aiutano a rimuovere i contaminanti e a depurare le acque in modo naturale. Questa tecnica è relativamente semplice da realizzare e richiede poco o nessun costo di manutenzione.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Il sistema di fitodepurazione funziona attraverso una vasca impermeabile riempita di ghiaia e piante acquatiche. La ghiaia funge da filtro e le piante assorbono sostanze nutritive e inquinanti, aiutando i microorganismi a degradare gli inquinanti e limitare il loro impatto sull'ambiente. Il risultato è una bio-depurazione delle acque reflue.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Si stima che nelle nostre abitazioni circa il 50% del fabbisogno giornaliero d’acqua potrebbe essere fornito dal recupero delle acque.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La salute della specie umana e di quelle animali sono interdipendenti e legate al buono stato degli ecosistemi di cui fanno parte. La Salute è una e riguarda tutto il pianeta (One Health). Le malattie che colpiscono gli animali possono colpire anche noi e viceversa: siamo tutti collegati.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Le attività antropiche hanno alterato il 75% degli ambienti terrestri e il 66% di quelli marini costieri, modificando l’equilibrio dinamico da essi raggiunto in migliaia di anni. Quando ad esempio una foresta viene tagliata,  gli animali che la abitano si disperdono e si avvicinano alle comunità umane e al bestiame. Questo contatto aumenta la probabilità di trasmissione di agenti patogeni, cioè micro organismi che possono passare da una specie all’altra provocando malattie (zoonosi). Delle 5 nuove malattie che ogni anno compaiono nel mondo, 3 provengono dagli animali.  La deforestazione, il commercio illegale di specie selvatiche, il cambiamento climatico, la perdita di suolo fertile, la difficoltà di accesso all’acqua potabile e al cibo sicuro fanno sì che questi agenti patogeni possano evolversi in nuove forme aumentando i rischi per la salute planetaria.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Nella mappa vediamo i tassi di mortalità per malattie diarroiche, spesso causate dalla contaminazione delle acque, espressi come il numero di morti all'anno per 100.000 individui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La salute è strettamente legata alla disponibilità, qualità e quantità di acqua e alla continuità di accesso ad essa. L’utilizzo di acqua contaminata, la mancanza di servizi igienici e strutture sanitarie provocano ogni anno molte malattie e morti, soprattutto donne e bambini dei Paesi più poveri di Asia e Africa.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La contaminazione dell'acqua può causare malattie come la diarrea, che è una delle principali cause di morte tra i bambini in tutto il mondo. La diarrea è una malattia che provoca la perdita di liquidi e sali vitali dal corpo attraverso le feci, il che può portare alla disidratazione e alla morte. La diarrea è particolarmente pericolosa per i bambini, poiché i loro corpi sono più piccoli e hanno meno riserve di liquidi rispetto agli adulti. Ciò significa che i bambini possono disidratarsi più rapidamente e più gravemente a causa della diarrea. Secondo l'Organizzazione Mondiale della Sanità, la diarrea causa la morte di circa 525.000 bambini di età inferiore ai cinque anni ogni anno.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it">
                <a:solidFill>
                  <a:schemeClr val="dk1"/>
                </a:solidFill>
              </a:rPr>
              <a:t>Quali sono le aree del mondo più colpite? Quali sono quelle più a rischio dal punto di vista economico e sociale?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L’acqua si dice contaminata quando contiene sostanze dannose per la salute, come batteri, pesticidi oppure sostanze chimiche in quantità così elevate da farci male.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La contaminazione può essere originata da sostanze già presenti nell’ambiente naturale, ma la maggior parte della contaminazione avviene a causa degli scarichi delle città, delle industrie e per l’uso eccessivo e scorretto di fertilizzanti e pesticidi utilizzati dall’uomo. La contaminazione dell’acqua è un grande problema dato che circa la metà della popolazione mondiale non ha sistemi di depurazione sicuri.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Nella prossima slide vedremo un esempio.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</a:rPr>
              <a:t>DOMANDA: </a:t>
            </a:r>
            <a:r>
              <a:rPr b="1" i="1" lang="it">
                <a:solidFill>
                  <a:schemeClr val="dk1"/>
                </a:solidFill>
              </a:rPr>
              <a:t>Voi conoscete qualche caso in Italia o nel mondo?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 PFAS sono sostanze chimiche che possono essere trovate in molti oggetti quotidiani, come padelle antiaderenti, tessuti impermeabili, imballaggi alimentari e schiume antincendio. Purtroppo, questi prodotti chimici possono avere effetti negativi sulla salute umana.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 rischi per la salute associati ai PFAS includono: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>
                <a:solidFill>
                  <a:schemeClr val="dk1"/>
                </a:solidFill>
              </a:rPr>
              <a:t>Malattie renali: i PFAS possono causare danni ai reni e aumentare il rischio di insufficienza renale.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>
                <a:solidFill>
                  <a:schemeClr val="dk1"/>
                </a:solidFill>
              </a:rPr>
              <a:t>Problemi di sviluppo: l'esposizione ai PFAS durante la gravidanza può causare problemi di sviluppo fetale e neonatale, come il basso peso alla nascita e il ritardo nello sviluppo.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>
                <a:solidFill>
                  <a:schemeClr val="dk1"/>
                </a:solidFill>
              </a:rPr>
              <a:t>Problemi di salute riproduttiva: i PFAS possono interferire con il normale funzionamento degli ormoni e causare problemi di fertilità e di sviluppo sessuale.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>
                <a:solidFill>
                  <a:schemeClr val="dk1"/>
                </a:solidFill>
              </a:rPr>
              <a:t>Problemi di salute del sistema immunitario: l'esposizione ai PFAS può indebolire il sistema immunitario, rendendo le persone più vulnerabili alle malattie.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t">
                <a:solidFill>
                  <a:schemeClr val="dk1"/>
                </a:solidFill>
              </a:rPr>
              <a:t>Cancro: ci sono prove che l'esposizione ai PFAS può aumentare il rischio di alcuni tipi di cancro, come il cancro del rene e della vescica.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Nella prossima slide vedremo un esempio.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>
                <a:solidFill>
                  <a:schemeClr val="dk1"/>
                </a:solidFill>
              </a:rPr>
              <a:t>DOMANDA: </a:t>
            </a:r>
            <a:r>
              <a:rPr b="1" i="1" lang="it">
                <a:solidFill>
                  <a:schemeClr val="dk1"/>
                </a:solidFill>
              </a:rPr>
              <a:t>Voi avete sentito parlare di qualche caso nel mondo?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it">
                <a:solidFill>
                  <a:schemeClr val="dk1"/>
                </a:solidFill>
              </a:rPr>
              <a:t>Il colera è una malattia causata da un batterio chiamato Vibrio cholerae. Questo batterio può essere trovato nell'acqua contaminata e può infettare le persone che bevono quel tipo di acqua o che mangiano cibo contaminato da essa. Quando l'acqua viene contaminata da rifiuti umani o animali che contengono il batterio del colera, esso può diffondersi facilmente. Le inondazioni, ad esempio, possono portare a un rapido aumento della contaminazione delle acque. Quando una persona beve acqua contaminata dal batterio del colera, può sviluppare sintomi come diarrea acquosa, vomito e crampi addominali. Questi sintomi possono portare a disidratazione e, se non trattati, alla morte. Per prevenire la diffusione del colera, è importante garantire l'accesso all'acqua potabile pulita e igienica. Ciò può essere fatto attraverso la purificazione dell'acqua, la gestione adeguata dei rifiuti e l'educazione sulla salute pubblica. Anche l'igiene personale, come il lavaggio delle mani con acqua e sapone, è importante per prevenire la diffusione della malattia.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B6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772775" y="2571750"/>
            <a:ext cx="5721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CONTAMINAZIONE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2772775" y="3478775"/>
            <a:ext cx="6054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20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Assicurare la salute e il benessere per tutti </a:t>
            </a:r>
            <a:br>
              <a:rPr lang="it" sz="20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lang="it" sz="20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e per tutte le età.</a:t>
            </a:r>
            <a:endParaRPr sz="2000">
              <a:solidFill>
                <a:schemeClr val="lt1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2" y="432875"/>
            <a:ext cx="10445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875275" y="2583750"/>
            <a:ext cx="1788000" cy="2559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275" y="2571750"/>
            <a:ext cx="1788000" cy="1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CD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Una storia di  </a:t>
            </a:r>
            <a:b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protagonisti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200" y="-801850"/>
            <a:ext cx="1195750" cy="674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2597" r="2605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Eritrea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CD5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Una innovazione  </a:t>
            </a:r>
            <a:b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tecnologica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200" y="-801850"/>
            <a:ext cx="1195750" cy="674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 b="21304" l="0" r="6498" t="856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Fitodepurazione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EA046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 txBox="1"/>
          <p:nvPr>
            <p:ph type="ctrTitle"/>
          </p:nvPr>
        </p:nvSpPr>
        <p:spPr>
          <a:xfrm>
            <a:off x="2772775" y="735375"/>
            <a:ext cx="4629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Ora tocca a voi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275" y="2571750"/>
            <a:ext cx="1788000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/>
          <p:nvPr/>
        </p:nvSpPr>
        <p:spPr>
          <a:xfrm>
            <a:off x="2772775" y="1642400"/>
            <a:ext cx="6054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ExtraLight"/>
              <a:buAutoNum type="arabicPeriod"/>
            </a:pPr>
            <a:r>
              <a:rPr b="1" i="0" lang="it" sz="2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Leggete</a:t>
            </a: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la scheda su </a:t>
            </a:r>
            <a:r>
              <a:rPr lang="it" sz="20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salute e contaminazione</a:t>
            </a: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, dove troverete maggiori informazioni sugli elementi illustrati in questa presentazione</a:t>
            </a:r>
            <a:endParaRPr b="0" i="0" sz="20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ExtraLight"/>
              <a:buAutoNum type="arabicPeriod"/>
            </a:pP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Nella scheda </a:t>
            </a:r>
            <a:r>
              <a:rPr b="1" i="0" lang="it" sz="2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troverete</a:t>
            </a: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anche una serie </a:t>
            </a:r>
            <a:b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di consigli su </a:t>
            </a:r>
            <a:r>
              <a:rPr b="1" i="0" lang="it" sz="2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cosa può fare ciascuno di noi</a:t>
            </a: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</a:t>
            </a:r>
            <a:b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per contribuire a una gestione più sostenibile dell’acqua nel mondo.</a:t>
            </a:r>
            <a:endParaRPr b="0" i="0" sz="20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 ExtraLight"/>
              <a:buAutoNum type="arabicPeriod"/>
            </a:pPr>
            <a:r>
              <a:rPr b="1" i="0" lang="it" sz="2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Preparate</a:t>
            </a:r>
            <a:r>
              <a:rPr b="0" i="0" lang="it" sz="20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una vostra presentazione ecc.</a:t>
            </a:r>
            <a:endParaRPr b="0" i="0" sz="20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202" name="Google Shape;202;p14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B69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ctrTitle"/>
          </p:nvPr>
        </p:nvSpPr>
        <p:spPr>
          <a:xfrm>
            <a:off x="2772775" y="2571750"/>
            <a:ext cx="36507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Grazie.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2" y="432875"/>
            <a:ext cx="10445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875275" y="2724150"/>
            <a:ext cx="1788000" cy="24198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CD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ctrTitle"/>
          </p:nvPr>
        </p:nvSpPr>
        <p:spPr>
          <a:xfrm>
            <a:off x="784800" y="1313375"/>
            <a:ext cx="73524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Che legame c’è </a:t>
            </a:r>
            <a:b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tra la salute umana,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gli ecosistemi naturali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e </a:t>
            </a: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l’acqua</a:t>
            </a: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9078" y="-122364"/>
            <a:ext cx="3439625" cy="562502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1442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Contaminazione 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e salute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1028" l="0" r="0" t="0"/>
          <a:stretch/>
        </p:blipFill>
        <p:spPr>
          <a:xfrm>
            <a:off x="891815" y="0"/>
            <a:ext cx="7360369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EA04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346111" y="1124350"/>
            <a:ext cx="1094100" cy="10941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5000" u="none" cap="none" strike="noStrike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1</a:t>
            </a:r>
            <a:endParaRPr b="0" i="0" sz="5000" u="none" cap="none" strike="noStrike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908087" y="1124350"/>
            <a:ext cx="1094100" cy="10941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5000" u="none" cap="none" strike="noStrike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2</a:t>
            </a:r>
            <a:endParaRPr b="0" i="0" sz="5000" u="none" cap="none" strike="noStrike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6692262" y="1141750"/>
            <a:ext cx="1094100" cy="10941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5000" u="none" cap="none" strike="noStrike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3</a:t>
            </a:r>
            <a:endParaRPr b="0" i="0" sz="5000" u="none" cap="none" strike="noStrike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3260602" y="2472660"/>
            <a:ext cx="2400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B69"/>
              </a:buClr>
              <a:buSzPts val="1800"/>
              <a:buFont typeface="Nunito"/>
              <a:buNone/>
            </a:pPr>
            <a:r>
              <a:rPr b="1" i="0" lang="it" sz="2000" u="none" cap="none" strike="noStrike">
                <a:solidFill>
                  <a:srgbClr val="4EA046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Biodiversità</a:t>
            </a:r>
            <a:endParaRPr b="1" i="0" sz="2000" u="none" cap="none" strike="noStrike">
              <a:solidFill>
                <a:srgbClr val="4EA046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698615" y="2472674"/>
            <a:ext cx="2400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B69"/>
              </a:buClr>
              <a:buSzPts val="1800"/>
              <a:buFont typeface="Nunito"/>
              <a:buNone/>
            </a:pPr>
            <a:r>
              <a:rPr b="1" i="0" lang="it" sz="2000" u="none" cap="none" strike="noStrike">
                <a:solidFill>
                  <a:srgbClr val="4EA046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Salute</a:t>
            </a:r>
            <a:endParaRPr b="1" i="0" sz="2000" u="none" cap="none" strike="noStrike">
              <a:solidFill>
                <a:srgbClr val="4EA046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44763" y="2472674"/>
            <a:ext cx="24006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" sz="2000" u="none" cap="none" strike="noStrike">
                <a:solidFill>
                  <a:srgbClr val="4EA046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Economia</a:t>
            </a:r>
            <a:endParaRPr b="1" i="0" sz="2000" u="none" cap="none" strike="noStrike">
              <a:solidFill>
                <a:srgbClr val="4EA046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0" y="3796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it" sz="3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IMPATTI</a:t>
            </a:r>
            <a:endParaRPr b="1" i="0" sz="34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692858" y="2890574"/>
            <a:ext cx="24006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Diffusione di  malattie gastrointestinali, infezioni della pelle, problemi respiratori e anche diffusione di epidemie.</a:t>
            </a:r>
            <a:endParaRPr b="0" i="0" sz="14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3223930" y="2890571"/>
            <a:ext cx="24624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Alcune sostanze chimiche possono uccidere piante acquatiche e animali, causando un danno irreparabile agli ecosistemi.</a:t>
            </a:r>
            <a:endParaRPr b="0" i="0" sz="14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6027454" y="2873174"/>
            <a:ext cx="24237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La contaminazione </a:t>
            </a:r>
            <a:endParaRPr b="0" i="0" sz="14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delle acque influisce sulla produzione alimentare, </a:t>
            </a:r>
            <a:b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sulla pesca e sul turismo </a:t>
            </a:r>
            <a:endParaRPr b="0" i="0" sz="14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400" u="none" cap="none" strike="noStrike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e causa perdite economiche.</a:t>
            </a:r>
            <a:endParaRPr b="0" i="0" sz="1400" u="none" cap="none" strike="noStrike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6" name="Google Shape;106;p5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CD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Un esempio di 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impatto </a:t>
            </a: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negativo</a:t>
            </a: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200" y="-801850"/>
            <a:ext cx="1195750" cy="674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13903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Veneto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75" y="432871"/>
            <a:ext cx="1044550" cy="5641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CD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Una storia dal  </a:t>
            </a:r>
            <a:b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sud del mondo</a:t>
            </a:r>
            <a:r>
              <a:rPr lang="it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42025"/>
            <a:ext cx="9144003" cy="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200" y="-801850"/>
            <a:ext cx="1195750" cy="674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>
            <p:ph type="ctrTitle"/>
          </p:nvPr>
        </p:nvSpPr>
        <p:spPr>
          <a:xfrm>
            <a:off x="784800" y="1313375"/>
            <a:ext cx="6361800" cy="3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>
                <a:solidFill>
                  <a:schemeClr val="lt1"/>
                </a:solidFill>
                <a:highlight>
                  <a:srgbClr val="4EA046"/>
                </a:highlight>
                <a:latin typeface="Nunito Light"/>
                <a:ea typeface="Nunito Light"/>
                <a:cs typeface="Nunito Light"/>
                <a:sym typeface="Nunito Light"/>
              </a:rPr>
              <a:t>Cambogia</a:t>
            </a:r>
            <a:endParaRPr>
              <a:solidFill>
                <a:schemeClr val="lt1"/>
              </a:solidFill>
              <a:highlight>
                <a:srgbClr val="4EA046"/>
              </a:highligh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875275" y="0"/>
            <a:ext cx="1788000" cy="3429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875275" y="4607175"/>
            <a:ext cx="1788000" cy="536700"/>
          </a:xfrm>
          <a:prstGeom prst="rect">
            <a:avLst/>
          </a:prstGeom>
          <a:solidFill>
            <a:srgbClr val="4EA0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273" y="432875"/>
            <a:ext cx="1044474" cy="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875258" y="4607178"/>
            <a:ext cx="1788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1"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</cp:coreProperties>
</file>