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Nunito ExtraLight"/>
      <p:regular r:id="rId21"/>
      <p:bold r:id="rId22"/>
      <p:italic r:id="rId23"/>
      <p:boldItalic r:id="rId24"/>
    </p:embeddedFont>
    <p:embeddedFont>
      <p:font typeface="Nunito"/>
      <p:regular r:id="rId25"/>
      <p:bold r:id="rId26"/>
      <p:italic r:id="rId27"/>
      <p:boldItalic r:id="rId28"/>
    </p:embeddedFont>
    <p:embeddedFont>
      <p:font typeface="Montserrat"/>
      <p:regular r:id="rId29"/>
      <p:bold r:id="rId30"/>
      <p:italic r:id="rId31"/>
      <p:boldItalic r:id="rId32"/>
    </p:embeddedFont>
    <p:embeddedFont>
      <p:font typeface="Nunito Black"/>
      <p:bold r:id="rId33"/>
      <p:boldItalic r:id="rId34"/>
    </p:embeddedFont>
    <p:embeddedFont>
      <p:font typeface="Nunito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948">
          <p15:clr>
            <a:srgbClr val="747775"/>
          </p15:clr>
        </p15:guide>
        <p15:guide id="3" pos="551">
          <p15:clr>
            <a:srgbClr val="747775"/>
          </p15:clr>
        </p15:guide>
        <p15:guide id="4" orient="horz" pos="273">
          <p15:clr>
            <a:srgbClr val="747775"/>
          </p15:clr>
        </p15:guide>
        <p15:guide id="5" orient="horz" pos="1716">
          <p15:clr>
            <a:srgbClr val="747775"/>
          </p15:clr>
        </p15:guide>
      </p15:sldGuideLst>
    </p:ext>
    <p:ext uri="GoogleSlidesCustomDataVersion2">
      <go:slidesCustomData xmlns:go="http://customooxmlschemas.google.com/" r:id="rId39" roundtripDataSignature="AMtx7mj5JSrv/ml6E1PrMZdCXJFAlm8r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48"/>
        <p:guide pos="551"/>
        <p:guide pos="273" orient="horz"/>
        <p:guide pos="171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NunitoExtraLight-bold.fntdata"/><Relationship Id="rId21" Type="http://schemas.openxmlformats.org/officeDocument/2006/relationships/font" Target="fonts/NunitoExtraLight-regular.fntdata"/><Relationship Id="rId24" Type="http://schemas.openxmlformats.org/officeDocument/2006/relationships/font" Target="fonts/NunitoExtraLight-boldItalic.fntdata"/><Relationship Id="rId23" Type="http://schemas.openxmlformats.org/officeDocument/2006/relationships/font" Target="fonts/NunitoExtra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NunitoBlack-bold.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NunitoLight-regular.fntdata"/><Relationship Id="rId12" Type="http://schemas.openxmlformats.org/officeDocument/2006/relationships/slide" Target="slides/slide7.xml"/><Relationship Id="rId34" Type="http://schemas.openxmlformats.org/officeDocument/2006/relationships/font" Target="fonts/NunitoBlack-boldItalic.fntdata"/><Relationship Id="rId15" Type="http://schemas.openxmlformats.org/officeDocument/2006/relationships/slide" Target="slides/slide10.xml"/><Relationship Id="rId37" Type="http://schemas.openxmlformats.org/officeDocument/2006/relationships/font" Target="fonts/NunitoLight-italic.fntdata"/><Relationship Id="rId14" Type="http://schemas.openxmlformats.org/officeDocument/2006/relationships/slide" Target="slides/slide9.xml"/><Relationship Id="rId36" Type="http://schemas.openxmlformats.org/officeDocument/2006/relationships/font" Target="fonts/NunitoLight-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Nunito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Il SDG15 si riferisce alla vita sulla terra e si concentra sulla protezione, ripristino e promozione dell'uso sostenibile degli ecosistemi terrestri, la gestione forestale, la lotta alla desertificazione, la conservazione della biodiversità e il miglioramento della fertilità del suolo. L'acqua è una risorsa chiave per il mantenimento di questi ecosistemi terrestri e il loro funzionamento corretto. L'inquinamento può avere un impatto significativo sulla salute degli ecosistemi terrestri e acquatici, compreso il suolo, le piante, gli animali e le persone. L'inquinamento dell'acqua, ad esempio, può essere causato dal rilascio di sostanze chimiche e rifiuti nelle acque superficiali e sotterranee. Questo inquinamento può influire sulla biodiversità, sulla qualità dell'acqua e sulla capacità delle piante e degli animali di sopravvivere.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Le conseguenze negative dell'inquinamento dell'acqua possono essere diverse, ad esempio: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La morte di piante e animali che dipendono dall'acqua pulita per la loro sopravvivenza</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La riduzione della qualità dell'acqua, che può danneggiare l'ecosistema e rendere l'acqua inadatta per l'uso umano</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L'alterazione dell'equilibrio degli ecosistemi acquatici, con conseguente perdita di biodiversità</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L'impatto sulla salute umana a causa della contaminazione dell'acqua potabile.</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La foresta Amazzonica è aggredita e minacciata da molti decenni dalle attività umane: coltivazioni, allevamenti, legname pregiato, estrazione di minerali.</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Francisco Alves Mendes Filho (1944-1988), chiamato Chico Mendes, era estrattore di caucciù praticamente dalla nascita. Formò un’unione dei seringueiros, i raccoglitori di gomma di caucciù, che lottò contro la deforestazione e per la costituzione di aree protette gestite dalle comunità locali.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La sua attività mise insieme contadini, indios, sindacalisti, preti e politici e si oppose agli interessi dei grandi proprietari terrieri e al loro partito. E’ stato il più grande difensore della foresta amazzonica in Brasile. ll 22 dicembre del 1988 Chico Mendes fu ucciso da due proprietari terrieri a Xapuri, nello stato dell’Acre, proprio a causa delle sue lotte sindacali e ambientaliste. Quello di Chico Mendes è stato il primo grande omicidio legato all’Amazzonia.</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it">
                <a:solidFill>
                  <a:schemeClr val="dk1"/>
                </a:solidFill>
              </a:rPr>
              <a:t>Innovazione tecnologica</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La tecnologia può aiutarci anche a combattere l’inquinamento? Un team di ricercatori ha sviluppato dei nanorobot che possono farlo. In particolare, possono rimuovere i metalli pesanti dall'acqua inquinata. Questi nanorobot sono robot molto piccoli, così piccoli che non possono essere visti ad occhio nudo, e sono fatti di materiali come il grafene e il biossido di titanio, che sono molto resistenti e durevoli.</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I nanorobot funzionano in modo simile a dei piccoli magneti, e una volta immersi attirano i metalli pesanti presenti nell'acqua verso di loro. Quando i metalli pesanti si attaccano ai nanorobot, questi vengono riuniti e rimossi dall'acqua, insieme ai metalli pesanti ad essi legati. In questo modo, i nanorobot agiscono come dei veri e propri filtri per l'acqua.</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it">
                <a:solidFill>
                  <a:schemeClr val="dk1"/>
                </a:solidFill>
              </a:rPr>
              <a:t>Un inquinante è una sostanza o un agente che viene rilasciato nell'ambiente (come l'acqua, l'aria o il suolo) e che può causare danni alla salute degli esseri viventi o all'ambiente stesso. Ad esempio, quando le fabbriche producono sostanze chimiche per i loro prodotti, potrebbero rilasciare nell'aria o nell'acqua sostanze che possono essere dannose per la salute delle persone e degli animali, o per la natura. Queste sostanze sono inquinanti. Altri esempi di inquinanti sono l'olio combustibile rilasciato dalle navi in mare aperto, le emissioni di gas di scarico dei veicoli, il pesticida utilizzato nell'agricoltura e i rifiuti di plastica che finiscono nelle acque dei fiumi, dei laghi e dei mari. Tutte queste sostanze possono avere effetti negativi sulla salute degli esseri viventi e sull'ambiente in cui viviamo.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a:solidFill>
                  <a:schemeClr val="dk1"/>
                </a:solidFill>
              </a:rPr>
              <a:t>Dalle nostre case escono diversi tipi di “potenziali” inquinanti, tra i quali:</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it">
                <a:solidFill>
                  <a:schemeClr val="dk1"/>
                </a:solidFill>
              </a:rPr>
              <a:t>Prodotti chimici utilizzati per la pulizia, come detergenti, disinfettanti ecc. che possono contenere sostanze dannose per la salute umana e per l'ambiente.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it">
                <a:solidFill>
                  <a:schemeClr val="dk1"/>
                </a:solidFill>
              </a:rPr>
              <a:t>Vernici, solventi e prodotti chimici utilizzati per la manutenzione di mobili e oggetti in casa, che possono contenere sostanze tossiche.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it">
                <a:solidFill>
                  <a:schemeClr val="dk1"/>
                </a:solidFill>
              </a:rPr>
              <a:t>Prodotti chimici utilizzati per il giardino, come pesticidi e fertilizzanti, che possono essere portati via dalla pioggia e finire nei corsi d'acqua.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it">
                <a:solidFill>
                  <a:schemeClr val="dk1"/>
                </a:solidFill>
              </a:rPr>
              <a:t>Prodotti chimici utilizzati per la cura del corpo, come creme, coloranti e altri prodotti contenenti solventi, microplastiche o altre sostanze</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L’insieme di tutte le risorse naturali del pianeta - suolo, aria, acqua, rocce, ecosistemi e organismi viventi - costituisce quello che viene definito capitale naturale.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Il capitale naturale è il patrimonio, non inesauribile, del pianeta, sul quale si gioca il nostro futuro. L’acqua è parte integrante del capitale naturale, così come la biodiversità; in particolare le foreste nel mondo conservano una parte importante della biodiversità, alimentano il ciclo dell’acqua, rigenerano l’ossigeno e contribuiscono alla stabilità del clima.</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Nell’immagine: L'Indice del Pianeta Vivente (LPI) misura il declino medio delle popolazioni di fauna selvatica monitorate. Il valore dell'indice misura il cambiamento dell'abbondanza in 31.821 popolazioni di 5.230 specie rispetto all'anno 1970 (ovvero il 1970 = 100%).</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Ogni anno finiscono nel Mediterraneo 300.000 tonnellate di plastiche, l’equivalente di 500 container scaricati ogni giorno in mare. Le acque che scorrono sulle strade delle città trasportano una parte importante della plastica che finisce poi in mare. I materiali plastici esclusi quelli biodegradabili come il Mater-bi, rilasciano tutti microplastiche nell’ambiente e nelle acque, a seconda del tipo di materiale. Nell’Oceano Pacifico negli ultimi decenni si sono formate due isole, la Western e la Eastern Garbage Patch, 700.000 chilometri quadrati di plastica. Non sono vere e proprie isole ma un miscuglio ricco di microplastiche in cui galleggiano oggetti più grandi, per la maggior parte attrezzi per la pesca.</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it">
                <a:solidFill>
                  <a:schemeClr val="dk1"/>
                </a:solidFill>
              </a:rPr>
              <a:t>DOMANDA: </a:t>
            </a:r>
            <a:r>
              <a:rPr b="1" i="1" lang="it">
                <a:solidFill>
                  <a:schemeClr val="dk1"/>
                </a:solidFill>
              </a:rPr>
              <a:t>Voi conoscete qualche caso in Italia o nel mondo?</a:t>
            </a:r>
            <a:endParaRPr b="1"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300"/>
              </a:spcBef>
              <a:spcAft>
                <a:spcPts val="0"/>
              </a:spcAft>
              <a:buClr>
                <a:schemeClr val="dk1"/>
              </a:buClr>
              <a:buSzPts val="1100"/>
              <a:buFont typeface="Arial"/>
              <a:buNone/>
            </a:pPr>
            <a:r>
              <a:rPr b="1" lang="it">
                <a:solidFill>
                  <a:schemeClr val="dk1"/>
                </a:solidFill>
              </a:rPr>
              <a:t>Le miniere d’oro della foresta Amazzonica: il mercurio minaccia la biodiversità</a:t>
            </a:r>
            <a:endParaRPr>
              <a:solidFill>
                <a:schemeClr val="dk1"/>
              </a:solidFill>
            </a:endParaRPr>
          </a:p>
          <a:p>
            <a:pPr indent="0" lvl="0" marL="0" rtl="0" algn="l">
              <a:lnSpc>
                <a:spcPct val="115000"/>
              </a:lnSpc>
              <a:spcBef>
                <a:spcPts val="1300"/>
              </a:spcBef>
              <a:spcAft>
                <a:spcPts val="1300"/>
              </a:spcAft>
              <a:buSzPts val="1100"/>
              <a:buNone/>
            </a:pPr>
            <a:r>
              <a:rPr lang="it">
                <a:solidFill>
                  <a:schemeClr val="dk1"/>
                </a:solidFill>
              </a:rPr>
              <a:t>Quando si pensa all’Amazzonia, si immagina un luogo del mondo apparentemente incontaminato, ma non è proprio così. La foresta amazzonica peruviana, nel dipartimento di Madre de Dios, è costellata di piccole miniere d’oro, spesso illegali. Lì i minatori usano il mercurio per separare l’oro dagli altri sedimenti raccolti lungo le sponde dei fiumi, dopodiché lo bruciano. Il mercurio è  una sostanza velenosa e molto pericolosa in grado di accumularsi nelle foglie degli alberi, nel suolo passando così nella catena alimentare di altri esseri viventi.</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1200"/>
              </a:spcAft>
              <a:buSzPts val="1100"/>
              <a:buNone/>
            </a:pPr>
            <a:r>
              <a:rPr lang="it">
                <a:solidFill>
                  <a:schemeClr val="dk1"/>
                </a:solidFill>
              </a:rPr>
              <a:t>Il fiume Citarum si trova sull'isola di Giava, in Indonesia. È diventato tristemente famoso per essere uno dei fiumi più inquinati del mondo. L'inquinamento è causato dalle fabbriche tessili e dalle discariche illegali che scaricano i loro rifiuti direttamente nel fiume. L'acqua del fiume è diventata tossica, danneggiando la vita acquatica e mettendo a rischio la salute delle persone che lo utilizzano come fonte di acqua potabile. Inoltre, le comunità che dipendono dal fiume per la pesca e l'agricoltura sono state gravemente colpite, poiché le loro attività sono state compromesse. Il governo indonesiano ha cercato di affrontare il problema, ma non ha ancora trovato una soluzione efficace per ripulire il fiume e garantire acqua pulita alla popolazione.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B69"/>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2772775" y="2571750"/>
            <a:ext cx="57216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111111"/>
              <a:buNone/>
            </a:pPr>
            <a:r>
              <a:rPr b="1" lang="it">
                <a:solidFill>
                  <a:schemeClr val="lt1"/>
                </a:solidFill>
                <a:latin typeface="Nunito"/>
                <a:ea typeface="Nunito"/>
                <a:cs typeface="Nunito"/>
                <a:sym typeface="Nunito"/>
              </a:rPr>
              <a:t>Inquinanti</a:t>
            </a:r>
            <a:endParaRPr b="1">
              <a:solidFill>
                <a:schemeClr val="lt1"/>
              </a:solidFill>
              <a:latin typeface="Nunito"/>
              <a:ea typeface="Nunito"/>
              <a:cs typeface="Nunito"/>
              <a:sym typeface="Nunito"/>
            </a:endParaRPr>
          </a:p>
        </p:txBody>
      </p:sp>
      <p:sp>
        <p:nvSpPr>
          <p:cNvPr id="55" name="Google Shape;55;p1"/>
          <p:cNvSpPr txBox="1"/>
          <p:nvPr>
            <p:ph idx="1" type="subTitle"/>
          </p:nvPr>
        </p:nvSpPr>
        <p:spPr>
          <a:xfrm>
            <a:off x="2772775" y="3478775"/>
            <a:ext cx="6248400" cy="79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it" sz="1700">
                <a:solidFill>
                  <a:schemeClr val="lt1"/>
                </a:solidFill>
                <a:latin typeface="Nunito ExtraLight"/>
                <a:ea typeface="Nunito ExtraLight"/>
                <a:cs typeface="Nunito ExtraLight"/>
                <a:sym typeface="Nunito ExtraLight"/>
              </a:rPr>
              <a:t>Proteggere, ripristinare e favorire un uso sostenibile dell'ecosistema terrestre, gestire sostenibilmente le foreste, contrastare la desertificazione, arrestare e far retrocedere </a:t>
            </a:r>
            <a:br>
              <a:rPr lang="it" sz="1700">
                <a:solidFill>
                  <a:schemeClr val="lt1"/>
                </a:solidFill>
                <a:latin typeface="Nunito ExtraLight"/>
                <a:ea typeface="Nunito ExtraLight"/>
                <a:cs typeface="Nunito ExtraLight"/>
                <a:sym typeface="Nunito ExtraLight"/>
              </a:rPr>
            </a:br>
            <a:r>
              <a:rPr lang="it" sz="1700">
                <a:solidFill>
                  <a:schemeClr val="lt1"/>
                </a:solidFill>
                <a:latin typeface="Nunito ExtraLight"/>
                <a:ea typeface="Nunito ExtraLight"/>
                <a:cs typeface="Nunito ExtraLight"/>
                <a:sym typeface="Nunito ExtraLight"/>
              </a:rPr>
              <a:t>il degrado del terreno e fermare la perdita di diversità biologica.</a:t>
            </a:r>
            <a:endParaRPr sz="1700">
              <a:solidFill>
                <a:schemeClr val="lt1"/>
              </a:solidFill>
              <a:latin typeface="Nunito ExtraLight"/>
              <a:ea typeface="Nunito ExtraLight"/>
              <a:cs typeface="Nunito ExtraLight"/>
              <a:sym typeface="Nunito ExtraLight"/>
            </a:endParaRPr>
          </a:p>
        </p:txBody>
      </p:sp>
      <p:sp>
        <p:nvSpPr>
          <p:cNvPr id="56" name="Google Shape;56;p1"/>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1"/>
          <p:cNvPicPr preferRelativeResize="0"/>
          <p:nvPr/>
        </p:nvPicPr>
        <p:blipFill rotWithShape="1">
          <a:blip r:embed="rId3">
            <a:alphaModFix/>
          </a:blip>
          <a:srcRect b="0" l="0" r="0" t="0"/>
          <a:stretch/>
        </p:blipFill>
        <p:spPr>
          <a:xfrm>
            <a:off x="875272" y="432875"/>
            <a:ext cx="1044550" cy="942050"/>
          </a:xfrm>
          <a:prstGeom prst="rect">
            <a:avLst/>
          </a:prstGeom>
          <a:noFill/>
          <a:ln>
            <a:noFill/>
          </a:ln>
        </p:spPr>
      </p:pic>
      <p:pic>
        <p:nvPicPr>
          <p:cNvPr id="58" name="Google Shape;58;p1"/>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59" name="Google Shape;59;p1"/>
          <p:cNvSpPr/>
          <p:nvPr/>
        </p:nvSpPr>
        <p:spPr>
          <a:xfrm>
            <a:off x="875275" y="2583750"/>
            <a:ext cx="1788000" cy="2559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it"/>
              <a:t>‹#›</a:t>
            </a:fld>
            <a:endParaRPr/>
          </a:p>
        </p:txBody>
      </p:sp>
      <p:pic>
        <p:nvPicPr>
          <p:cNvPr id="61" name="Google Shape;61;p1"/>
          <p:cNvPicPr preferRelativeResize="0"/>
          <p:nvPr/>
        </p:nvPicPr>
        <p:blipFill rotWithShape="1">
          <a:blip r:embed="rId5">
            <a:alphaModFix/>
          </a:blip>
          <a:srcRect b="0" l="0" r="0" t="0"/>
          <a:stretch/>
        </p:blipFill>
        <p:spPr>
          <a:xfrm>
            <a:off x="875275" y="2570438"/>
            <a:ext cx="1788000" cy="17906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45" name="Shape 145"/>
        <p:cNvGrpSpPr/>
        <p:nvPr/>
      </p:nvGrpSpPr>
      <p:grpSpPr>
        <a:xfrm>
          <a:off x="0" y="0"/>
          <a:ext cx="0" cy="0"/>
          <a:chOff x="0" y="0"/>
          <a:chExt cx="0" cy="0"/>
        </a:xfrm>
      </p:grpSpPr>
      <p:sp>
        <p:nvSpPr>
          <p:cNvPr id="146" name="Google Shape;146;p10"/>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storia di  </a:t>
            </a:r>
            <a:br>
              <a:rPr lang="it">
                <a:solidFill>
                  <a:schemeClr val="lt1"/>
                </a:solidFill>
                <a:latin typeface="Nunito Light"/>
                <a:ea typeface="Nunito Light"/>
                <a:cs typeface="Nunito Light"/>
                <a:sym typeface="Nunito Light"/>
              </a:rPr>
            </a:br>
            <a:r>
              <a:rPr lang="it">
                <a:solidFill>
                  <a:schemeClr val="lt1"/>
                </a:solidFill>
                <a:highlight>
                  <a:srgbClr val="5CBA47"/>
                </a:highlight>
                <a:latin typeface="Nunito Light"/>
                <a:ea typeface="Nunito Light"/>
                <a:cs typeface="Nunito Light"/>
                <a:sym typeface="Nunito Light"/>
              </a:rPr>
              <a:t>protagonisti</a:t>
            </a:r>
            <a:endParaRPr>
              <a:solidFill>
                <a:schemeClr val="lt1"/>
              </a:solidFill>
              <a:highlight>
                <a:srgbClr val="5CBA47"/>
              </a:highlight>
              <a:latin typeface="Nunito Light"/>
              <a:ea typeface="Nunito Light"/>
              <a:cs typeface="Nunito Light"/>
              <a:sym typeface="Nunito Light"/>
            </a:endParaRPr>
          </a:p>
        </p:txBody>
      </p:sp>
      <p:pic>
        <p:nvPicPr>
          <p:cNvPr id="147" name="Google Shape;147;p10"/>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48" name="Google Shape;148;p10"/>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49" name="Google Shape;149;p10"/>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50" name="Google Shape;150;p10"/>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
        <p:nvSpPr>
          <p:cNvPr id="151" name="Google Shape;151;p10"/>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57" name="Google Shape;157;p11"/>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5CBA47"/>
                </a:highlight>
                <a:latin typeface="Nunito Light"/>
                <a:ea typeface="Nunito Light"/>
                <a:cs typeface="Nunito Light"/>
                <a:sym typeface="Nunito Light"/>
              </a:rPr>
              <a:t>Brasile</a:t>
            </a:r>
            <a:endParaRPr>
              <a:solidFill>
                <a:schemeClr val="lt1"/>
              </a:solidFill>
              <a:highlight>
                <a:srgbClr val="5CBA47"/>
              </a:highlight>
              <a:latin typeface="Nunito Light"/>
              <a:ea typeface="Nunito Light"/>
              <a:cs typeface="Nunito Light"/>
              <a:sym typeface="Nunito Light"/>
            </a:endParaRPr>
          </a:p>
        </p:txBody>
      </p:sp>
      <p:pic>
        <p:nvPicPr>
          <p:cNvPr id="158" name="Google Shape;158;p11"/>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59" name="Google Shape;159;p11"/>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
        <p:nvSpPr>
          <p:cNvPr id="160" name="Google Shape;160;p11"/>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64" name="Shape 164"/>
        <p:cNvGrpSpPr/>
        <p:nvPr/>
      </p:nvGrpSpPr>
      <p:grpSpPr>
        <a:xfrm>
          <a:off x="0" y="0"/>
          <a:ext cx="0" cy="0"/>
          <a:chOff x="0" y="0"/>
          <a:chExt cx="0" cy="0"/>
        </a:xfrm>
      </p:grpSpPr>
      <p:sp>
        <p:nvSpPr>
          <p:cNvPr id="165" name="Google Shape;165;p12"/>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innovazione  </a:t>
            </a:r>
            <a:br>
              <a:rPr lang="it">
                <a:solidFill>
                  <a:schemeClr val="lt1"/>
                </a:solidFill>
                <a:latin typeface="Nunito Light"/>
                <a:ea typeface="Nunito Light"/>
                <a:cs typeface="Nunito Light"/>
                <a:sym typeface="Nunito Light"/>
              </a:rPr>
            </a:br>
            <a:r>
              <a:rPr lang="it">
                <a:solidFill>
                  <a:schemeClr val="lt1"/>
                </a:solidFill>
                <a:highlight>
                  <a:srgbClr val="5CBA47"/>
                </a:highlight>
                <a:latin typeface="Nunito Light"/>
                <a:ea typeface="Nunito Light"/>
                <a:cs typeface="Nunito Light"/>
                <a:sym typeface="Nunito Light"/>
              </a:rPr>
              <a:t>tecnologica</a:t>
            </a:r>
            <a:endParaRPr>
              <a:solidFill>
                <a:schemeClr val="lt1"/>
              </a:solidFill>
              <a:highlight>
                <a:srgbClr val="5CBA47"/>
              </a:highlight>
              <a:latin typeface="Nunito Light"/>
              <a:ea typeface="Nunito Light"/>
              <a:cs typeface="Nunito Light"/>
              <a:sym typeface="Nunito Light"/>
            </a:endParaRPr>
          </a:p>
        </p:txBody>
      </p:sp>
      <p:pic>
        <p:nvPicPr>
          <p:cNvPr id="166" name="Google Shape;166;p12"/>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67" name="Google Shape;167;p12"/>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68" name="Google Shape;168;p12"/>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69" name="Google Shape;169;p12"/>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
        <p:nvSpPr>
          <p:cNvPr id="170" name="Google Shape;170;p12"/>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pic>
        <p:nvPicPr>
          <p:cNvPr id="175" name="Google Shape;175;p13"/>
          <p:cNvPicPr preferRelativeResize="0"/>
          <p:nvPr/>
        </p:nvPicPr>
        <p:blipFill rotWithShape="1">
          <a:blip r:embed="rId3">
            <a:alphaModFix/>
          </a:blip>
          <a:srcRect b="0" l="0" r="0" t="7586"/>
          <a:stretch/>
        </p:blipFill>
        <p:spPr>
          <a:xfrm>
            <a:off x="0" y="0"/>
            <a:ext cx="9144000" cy="5143499"/>
          </a:xfrm>
          <a:prstGeom prst="rect">
            <a:avLst/>
          </a:prstGeom>
          <a:noFill/>
          <a:ln>
            <a:noFill/>
          </a:ln>
        </p:spPr>
      </p:pic>
      <p:sp>
        <p:nvSpPr>
          <p:cNvPr id="176" name="Google Shape;176;p13"/>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5CBA47"/>
                </a:highlight>
                <a:latin typeface="Nunito Light"/>
                <a:ea typeface="Nunito Light"/>
                <a:cs typeface="Nunito Light"/>
                <a:sym typeface="Nunito Light"/>
              </a:rPr>
              <a:t>Nanorobots</a:t>
            </a:r>
            <a:endParaRPr>
              <a:solidFill>
                <a:schemeClr val="lt1"/>
              </a:solidFill>
              <a:highlight>
                <a:srgbClr val="5CBA47"/>
              </a:highlight>
              <a:latin typeface="Nunito Light"/>
              <a:ea typeface="Nunito Light"/>
              <a:cs typeface="Nunito Light"/>
              <a:sym typeface="Nunito Light"/>
            </a:endParaRPr>
          </a:p>
        </p:txBody>
      </p:sp>
      <p:pic>
        <p:nvPicPr>
          <p:cNvPr id="177" name="Google Shape;177;p13"/>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78" name="Google Shape;178;p13"/>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
        <p:nvSpPr>
          <p:cNvPr id="179" name="Google Shape;179;p13"/>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BA47"/>
        </a:solidFill>
      </p:bgPr>
    </p:bg>
    <p:spTree>
      <p:nvGrpSpPr>
        <p:cNvPr id="183" name="Shape 183"/>
        <p:cNvGrpSpPr/>
        <p:nvPr/>
      </p:nvGrpSpPr>
      <p:grpSpPr>
        <a:xfrm>
          <a:off x="0" y="0"/>
          <a:ext cx="0" cy="0"/>
          <a:chOff x="0" y="0"/>
          <a:chExt cx="0" cy="0"/>
        </a:xfrm>
      </p:grpSpPr>
      <p:sp>
        <p:nvSpPr>
          <p:cNvPr id="184" name="Google Shape;184;p14"/>
          <p:cNvSpPr/>
          <p:nvPr/>
        </p:nvSpPr>
        <p:spPr>
          <a:xfrm>
            <a:off x="875275" y="0"/>
            <a:ext cx="1788000" cy="34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 name="Google Shape;185;p14"/>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86" name="Google Shape;186;p14"/>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187" name="Google Shape;187;p14"/>
          <p:cNvSpPr/>
          <p:nvPr/>
        </p:nvSpPr>
        <p:spPr>
          <a:xfrm>
            <a:off x="875275" y="4607175"/>
            <a:ext cx="17880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4"/>
          <p:cNvSpPr txBox="1"/>
          <p:nvPr>
            <p:ph type="ctrTitle"/>
          </p:nvPr>
        </p:nvSpPr>
        <p:spPr>
          <a:xfrm>
            <a:off x="2772775" y="735375"/>
            <a:ext cx="46296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111111"/>
              <a:buNone/>
            </a:pPr>
            <a:r>
              <a:rPr b="1" lang="it">
                <a:solidFill>
                  <a:schemeClr val="lt1"/>
                </a:solidFill>
                <a:latin typeface="Nunito"/>
                <a:ea typeface="Nunito"/>
                <a:cs typeface="Nunito"/>
                <a:sym typeface="Nunito"/>
              </a:rPr>
              <a:t>Ora tocca a voi</a:t>
            </a:r>
            <a:endParaRPr b="1">
              <a:solidFill>
                <a:schemeClr val="lt1"/>
              </a:solidFill>
              <a:latin typeface="Nunito"/>
              <a:ea typeface="Nunito"/>
              <a:cs typeface="Nunito"/>
              <a:sym typeface="Nunito"/>
            </a:endParaRPr>
          </a:p>
        </p:txBody>
      </p:sp>
      <p:sp>
        <p:nvSpPr>
          <p:cNvPr id="189" name="Google Shape;189;p14"/>
          <p:cNvSpPr txBox="1"/>
          <p:nvPr/>
        </p:nvSpPr>
        <p:spPr>
          <a:xfrm>
            <a:off x="2772775" y="1642400"/>
            <a:ext cx="6220500" cy="7926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rgbClr val="FFFFFF"/>
              </a:buClr>
              <a:buSzPts val="2000"/>
              <a:buFont typeface="Nunito ExtraLight"/>
              <a:buAutoNum type="arabicPeriod"/>
            </a:pPr>
            <a:r>
              <a:rPr b="1" i="0" lang="it" sz="2000" u="none" cap="none" strike="noStrike">
                <a:solidFill>
                  <a:srgbClr val="FFFFFF"/>
                </a:solidFill>
                <a:latin typeface="Nunito"/>
                <a:ea typeface="Nunito"/>
                <a:cs typeface="Nunito"/>
                <a:sym typeface="Nunito"/>
              </a:rPr>
              <a:t>Leggete</a:t>
            </a:r>
            <a:r>
              <a:rPr b="0" i="0" lang="it" sz="2000" u="none" cap="none" strike="noStrike">
                <a:solidFill>
                  <a:srgbClr val="FFFFFF"/>
                </a:solidFill>
                <a:latin typeface="Nunito ExtraLight"/>
                <a:ea typeface="Nunito ExtraLight"/>
                <a:cs typeface="Nunito ExtraLight"/>
                <a:sym typeface="Nunito ExtraLight"/>
              </a:rPr>
              <a:t> la scheda, dove troverete maggiori informazioni su</a:t>
            </a:r>
            <a:r>
              <a:rPr lang="it" sz="2000">
                <a:solidFill>
                  <a:srgbClr val="FFFFFF"/>
                </a:solidFill>
                <a:latin typeface="Nunito ExtraLight"/>
                <a:ea typeface="Nunito ExtraLight"/>
                <a:cs typeface="Nunito ExtraLight"/>
                <a:sym typeface="Nunito ExtraLight"/>
              </a:rPr>
              <a:t>gli elementi illustrati</a:t>
            </a:r>
            <a:r>
              <a:rPr b="0" i="0" lang="it" sz="2000" u="none" cap="none" strike="noStrike">
                <a:solidFill>
                  <a:srgbClr val="FFFFFF"/>
                </a:solidFill>
                <a:latin typeface="Nunito ExtraLight"/>
                <a:ea typeface="Nunito ExtraLight"/>
                <a:cs typeface="Nunito ExtraLight"/>
                <a:sym typeface="Nunito ExtraLight"/>
              </a:rPr>
              <a:t> in questa presentazione.</a:t>
            </a:r>
            <a:endParaRPr b="0" i="0" sz="2000" u="none" cap="none" strike="noStrike">
              <a:solidFill>
                <a:srgbClr val="FFFFFF"/>
              </a:solidFill>
              <a:latin typeface="Nunito ExtraLight"/>
              <a:ea typeface="Nunito ExtraLight"/>
              <a:cs typeface="Nunito ExtraLight"/>
              <a:sym typeface="Nunito ExtraLight"/>
            </a:endParaRPr>
          </a:p>
          <a:p>
            <a:pPr indent="-355600" lvl="0" marL="457200" marR="0" rtl="0" algn="l">
              <a:lnSpc>
                <a:spcPct val="115000"/>
              </a:lnSpc>
              <a:spcBef>
                <a:spcPts val="0"/>
              </a:spcBef>
              <a:spcAft>
                <a:spcPts val="0"/>
              </a:spcAft>
              <a:buClr>
                <a:srgbClr val="FFFFFF"/>
              </a:buClr>
              <a:buSzPts val="2000"/>
              <a:buFont typeface="Nunito ExtraLight"/>
              <a:buAutoNum type="arabicPeriod"/>
            </a:pPr>
            <a:r>
              <a:rPr b="0" i="0" lang="it" sz="2000" u="none" cap="none" strike="noStrike">
                <a:solidFill>
                  <a:srgbClr val="FFFFFF"/>
                </a:solidFill>
                <a:latin typeface="Nunito ExtraLight"/>
                <a:ea typeface="Nunito ExtraLight"/>
                <a:cs typeface="Nunito ExtraLight"/>
                <a:sym typeface="Nunito ExtraLight"/>
              </a:rPr>
              <a:t>Nella scheda </a:t>
            </a:r>
            <a:r>
              <a:rPr b="1" i="0" lang="it" sz="2000" u="none" cap="none" strike="noStrike">
                <a:solidFill>
                  <a:srgbClr val="FFFFFF"/>
                </a:solidFill>
                <a:latin typeface="Nunito"/>
                <a:ea typeface="Nunito"/>
                <a:cs typeface="Nunito"/>
                <a:sym typeface="Nunito"/>
              </a:rPr>
              <a:t>troverete</a:t>
            </a:r>
            <a:r>
              <a:rPr b="0" i="0" lang="it" sz="2000" u="none" cap="none" strike="noStrike">
                <a:solidFill>
                  <a:srgbClr val="FFFFFF"/>
                </a:solidFill>
                <a:latin typeface="Nunito ExtraLight"/>
                <a:ea typeface="Nunito ExtraLight"/>
                <a:cs typeface="Nunito ExtraLight"/>
                <a:sym typeface="Nunito ExtraLight"/>
              </a:rPr>
              <a:t> anche una serie </a:t>
            </a:r>
            <a:br>
              <a:rPr b="0" i="0" lang="it" sz="2000" u="none" cap="none" strike="noStrike">
                <a:solidFill>
                  <a:srgbClr val="FFFFFF"/>
                </a:solidFill>
                <a:latin typeface="Nunito ExtraLight"/>
                <a:ea typeface="Nunito ExtraLight"/>
                <a:cs typeface="Nunito ExtraLight"/>
                <a:sym typeface="Nunito ExtraLight"/>
              </a:rPr>
            </a:br>
            <a:r>
              <a:rPr b="0" i="0" lang="it" sz="2000" u="none" cap="none" strike="noStrike">
                <a:solidFill>
                  <a:srgbClr val="FFFFFF"/>
                </a:solidFill>
                <a:latin typeface="Nunito ExtraLight"/>
                <a:ea typeface="Nunito ExtraLight"/>
                <a:cs typeface="Nunito ExtraLight"/>
                <a:sym typeface="Nunito ExtraLight"/>
              </a:rPr>
              <a:t>di consigli su</a:t>
            </a:r>
            <a:r>
              <a:rPr b="1" i="0" lang="it" sz="2000" u="none" cap="none" strike="noStrike">
                <a:solidFill>
                  <a:srgbClr val="FFFFFF"/>
                </a:solidFill>
                <a:latin typeface="Nunito"/>
                <a:ea typeface="Nunito"/>
                <a:cs typeface="Nunito"/>
                <a:sym typeface="Nunito"/>
              </a:rPr>
              <a:t> cosa può fare ciascuno di noi </a:t>
            </a:r>
            <a:br>
              <a:rPr b="1" i="0" lang="it" sz="2000" u="none" cap="none" strike="noStrike">
                <a:solidFill>
                  <a:srgbClr val="FFFFFF"/>
                </a:solidFill>
                <a:latin typeface="Nunito"/>
                <a:ea typeface="Nunito"/>
                <a:cs typeface="Nunito"/>
                <a:sym typeface="Nunito"/>
              </a:rPr>
            </a:br>
            <a:r>
              <a:rPr b="0" i="0" lang="it" sz="2000" u="none" cap="none" strike="noStrike">
                <a:solidFill>
                  <a:srgbClr val="FFFFFF"/>
                </a:solidFill>
                <a:latin typeface="Nunito ExtraLight"/>
                <a:ea typeface="Nunito ExtraLight"/>
                <a:cs typeface="Nunito ExtraLight"/>
                <a:sym typeface="Nunito ExtraLight"/>
              </a:rPr>
              <a:t>per contribuire a una gestione più sostenibile dell’acqua nel mondo.</a:t>
            </a:r>
            <a:endParaRPr b="0" i="0" sz="2000" u="none" cap="none" strike="noStrike">
              <a:solidFill>
                <a:srgbClr val="FFFFFF"/>
              </a:solidFill>
              <a:latin typeface="Nunito ExtraLight"/>
              <a:ea typeface="Nunito ExtraLight"/>
              <a:cs typeface="Nunito ExtraLight"/>
              <a:sym typeface="Nunito ExtraLight"/>
            </a:endParaRPr>
          </a:p>
          <a:p>
            <a:pPr indent="-355600" lvl="0" marL="457200" marR="0" rtl="0" algn="l">
              <a:lnSpc>
                <a:spcPct val="115000"/>
              </a:lnSpc>
              <a:spcBef>
                <a:spcPts val="0"/>
              </a:spcBef>
              <a:spcAft>
                <a:spcPts val="0"/>
              </a:spcAft>
              <a:buClr>
                <a:srgbClr val="FFFFFF"/>
              </a:buClr>
              <a:buSzPts val="2000"/>
              <a:buFont typeface="Nunito ExtraLight"/>
              <a:buAutoNum type="arabicPeriod"/>
            </a:pPr>
            <a:r>
              <a:rPr b="1" i="0" lang="it" sz="2000" u="none" cap="none" strike="noStrike">
                <a:solidFill>
                  <a:srgbClr val="FFFFFF"/>
                </a:solidFill>
                <a:latin typeface="Nunito"/>
                <a:ea typeface="Nunito"/>
                <a:cs typeface="Nunito"/>
                <a:sym typeface="Nunito"/>
              </a:rPr>
              <a:t>Preparate</a:t>
            </a:r>
            <a:r>
              <a:rPr b="0" i="0" lang="it" sz="2000" u="none" cap="none" strike="noStrike">
                <a:solidFill>
                  <a:srgbClr val="FFFFFF"/>
                </a:solidFill>
                <a:latin typeface="Nunito ExtraLight"/>
                <a:ea typeface="Nunito ExtraLight"/>
                <a:cs typeface="Nunito ExtraLight"/>
                <a:sym typeface="Nunito ExtraLight"/>
              </a:rPr>
              <a:t> una vostra presentazione ecc.</a:t>
            </a:r>
            <a:endParaRPr b="0" i="0" sz="2000" u="none" cap="none" strike="noStrike">
              <a:solidFill>
                <a:srgbClr val="FFFFFF"/>
              </a:solidFill>
              <a:latin typeface="Nunito ExtraLight"/>
              <a:ea typeface="Nunito ExtraLight"/>
              <a:cs typeface="Nunito ExtraLight"/>
              <a:sym typeface="Nunito ExtraLight"/>
            </a:endParaRPr>
          </a:p>
        </p:txBody>
      </p:sp>
      <p:sp>
        <p:nvSpPr>
          <p:cNvPr id="190" name="Google Shape;190;p14"/>
          <p:cNvSpPr txBox="1"/>
          <p:nvPr>
            <p:ph idx="12" type="sldNum"/>
          </p:nvPr>
        </p:nvSpPr>
        <p:spPr>
          <a:xfrm>
            <a:off x="875258"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dk1"/>
                </a:solidFill>
                <a:latin typeface="Montserrat"/>
                <a:ea typeface="Montserrat"/>
                <a:cs typeface="Montserrat"/>
                <a:sym typeface="Montserrat"/>
              </a:rPr>
              <a:t>‹#›</a:t>
            </a:fld>
            <a:endParaRPr b="1">
              <a:solidFill>
                <a:schemeClr val="dk1"/>
              </a:solidFill>
              <a:latin typeface="Montserrat"/>
              <a:ea typeface="Montserrat"/>
              <a:cs typeface="Montserrat"/>
              <a:sym typeface="Montserrat"/>
            </a:endParaRPr>
          </a:p>
        </p:txBody>
      </p:sp>
      <p:pic>
        <p:nvPicPr>
          <p:cNvPr id="191" name="Google Shape;191;p14"/>
          <p:cNvPicPr preferRelativeResize="0"/>
          <p:nvPr/>
        </p:nvPicPr>
        <p:blipFill rotWithShape="1">
          <a:blip r:embed="rId5">
            <a:alphaModFix/>
          </a:blip>
          <a:srcRect b="0" l="0" r="0" t="0"/>
          <a:stretch/>
        </p:blipFill>
        <p:spPr>
          <a:xfrm>
            <a:off x="875275" y="2570438"/>
            <a:ext cx="1788000" cy="17906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B69"/>
        </a:solidFill>
      </p:bgPr>
    </p:bg>
    <p:spTree>
      <p:nvGrpSpPr>
        <p:cNvPr id="195" name="Shape 195"/>
        <p:cNvGrpSpPr/>
        <p:nvPr/>
      </p:nvGrpSpPr>
      <p:grpSpPr>
        <a:xfrm>
          <a:off x="0" y="0"/>
          <a:ext cx="0" cy="0"/>
          <a:chOff x="0" y="0"/>
          <a:chExt cx="0" cy="0"/>
        </a:xfrm>
      </p:grpSpPr>
      <p:sp>
        <p:nvSpPr>
          <p:cNvPr id="196" name="Google Shape;196;p15"/>
          <p:cNvSpPr txBox="1"/>
          <p:nvPr>
            <p:ph type="ctrTitle"/>
          </p:nvPr>
        </p:nvSpPr>
        <p:spPr>
          <a:xfrm>
            <a:off x="2772775" y="2571750"/>
            <a:ext cx="36507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it">
                <a:solidFill>
                  <a:schemeClr val="lt1"/>
                </a:solidFill>
                <a:latin typeface="Nunito"/>
                <a:ea typeface="Nunito"/>
                <a:cs typeface="Nunito"/>
                <a:sym typeface="Nunito"/>
              </a:rPr>
              <a:t>Grazie.</a:t>
            </a:r>
            <a:endParaRPr b="1">
              <a:solidFill>
                <a:schemeClr val="lt1"/>
              </a:solidFill>
              <a:latin typeface="Nunito"/>
              <a:ea typeface="Nunito"/>
              <a:cs typeface="Nunito"/>
              <a:sym typeface="Nunito"/>
            </a:endParaRPr>
          </a:p>
        </p:txBody>
      </p:sp>
      <p:pic>
        <p:nvPicPr>
          <p:cNvPr id="197" name="Google Shape;197;p15"/>
          <p:cNvPicPr preferRelativeResize="0"/>
          <p:nvPr/>
        </p:nvPicPr>
        <p:blipFill rotWithShape="1">
          <a:blip r:embed="rId3">
            <a:alphaModFix/>
          </a:blip>
          <a:srcRect b="0" l="0" r="0" t="0"/>
          <a:stretch/>
        </p:blipFill>
        <p:spPr>
          <a:xfrm>
            <a:off x="875272" y="432875"/>
            <a:ext cx="1044550" cy="942050"/>
          </a:xfrm>
          <a:prstGeom prst="rect">
            <a:avLst/>
          </a:prstGeom>
          <a:noFill/>
          <a:ln>
            <a:noFill/>
          </a:ln>
        </p:spPr>
      </p:pic>
      <p:pic>
        <p:nvPicPr>
          <p:cNvPr id="198" name="Google Shape;198;p15"/>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199" name="Google Shape;199;p15"/>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5"/>
          <p:cNvSpPr/>
          <p:nvPr/>
        </p:nvSpPr>
        <p:spPr>
          <a:xfrm>
            <a:off x="875275" y="2583750"/>
            <a:ext cx="1788000" cy="2559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65" name="Shape 65"/>
        <p:cNvGrpSpPr/>
        <p:nvPr/>
      </p:nvGrpSpPr>
      <p:grpSpPr>
        <a:xfrm>
          <a:off x="0" y="0"/>
          <a:ext cx="0" cy="0"/>
          <a:chOff x="0" y="0"/>
          <a:chExt cx="0" cy="0"/>
        </a:xfrm>
      </p:grpSpPr>
      <p:sp>
        <p:nvSpPr>
          <p:cNvPr id="66" name="Google Shape;66;p2"/>
          <p:cNvSpPr txBox="1"/>
          <p:nvPr>
            <p:ph type="ctrTitle"/>
          </p:nvPr>
        </p:nvSpPr>
        <p:spPr>
          <a:xfrm>
            <a:off x="784800" y="1313375"/>
            <a:ext cx="73524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Quali sostanze inquinanti escono </a:t>
            </a:r>
            <a:br>
              <a:rPr lang="it">
                <a:solidFill>
                  <a:schemeClr val="lt1"/>
                </a:solidFill>
                <a:latin typeface="Nunito Light"/>
                <a:ea typeface="Nunito Light"/>
                <a:cs typeface="Nunito Light"/>
                <a:sym typeface="Nunito Light"/>
              </a:rPr>
            </a:br>
            <a:r>
              <a:rPr lang="it">
                <a:solidFill>
                  <a:schemeClr val="lt1"/>
                </a:solidFill>
                <a:latin typeface="Nunito Light"/>
                <a:ea typeface="Nunito Light"/>
                <a:cs typeface="Nunito Light"/>
                <a:sym typeface="Nunito Light"/>
              </a:rPr>
              <a:t>dalle nostre </a:t>
            </a:r>
            <a:r>
              <a:rPr lang="it">
                <a:solidFill>
                  <a:schemeClr val="lt1"/>
                </a:solidFill>
                <a:highlight>
                  <a:srgbClr val="5CBA47"/>
                </a:highlight>
                <a:latin typeface="Nunito Light"/>
                <a:ea typeface="Nunito Light"/>
                <a:cs typeface="Nunito Light"/>
                <a:sym typeface="Nunito Light"/>
              </a:rPr>
              <a:t>case</a:t>
            </a:r>
            <a:endParaRPr>
              <a:solidFill>
                <a:schemeClr val="lt1"/>
              </a:solidFill>
              <a:highlight>
                <a:srgbClr val="5CBA47"/>
              </a:highlight>
              <a:latin typeface="Nunito Light"/>
              <a:ea typeface="Nunito Light"/>
              <a:cs typeface="Nunito Light"/>
              <a:sym typeface="Nunito Light"/>
            </a:endParaRPr>
          </a:p>
        </p:txBody>
      </p:sp>
      <p:pic>
        <p:nvPicPr>
          <p:cNvPr id="67" name="Google Shape;67;p2"/>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68" name="Google Shape;68;p2"/>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69" name="Google Shape;69;p2"/>
          <p:cNvPicPr preferRelativeResize="0"/>
          <p:nvPr/>
        </p:nvPicPr>
        <p:blipFill rotWithShape="1">
          <a:blip r:embed="rId5">
            <a:alphaModFix/>
          </a:blip>
          <a:srcRect b="0" l="0" r="0" t="0"/>
          <a:stretch/>
        </p:blipFill>
        <p:spPr>
          <a:xfrm>
            <a:off x="6689078" y="-122364"/>
            <a:ext cx="3439625" cy="5625027"/>
          </a:xfrm>
          <a:prstGeom prst="rect">
            <a:avLst/>
          </a:prstGeom>
          <a:noFill/>
          <a:ln>
            <a:noFill/>
          </a:ln>
        </p:spPr>
      </p:pic>
      <p:sp>
        <p:nvSpPr>
          <p:cNvPr id="70" name="Google Shape;70;p2"/>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pic>
        <p:nvPicPr>
          <p:cNvPr id="76" name="Google Shape;76;p3"/>
          <p:cNvPicPr preferRelativeResize="0"/>
          <p:nvPr/>
        </p:nvPicPr>
        <p:blipFill rotWithShape="1">
          <a:blip r:embed="rId3">
            <a:alphaModFix/>
          </a:blip>
          <a:srcRect b="2078" l="0" r="0" t="2088"/>
          <a:stretch/>
        </p:blipFill>
        <p:spPr>
          <a:xfrm>
            <a:off x="0" y="0"/>
            <a:ext cx="9144005" cy="5143501"/>
          </a:xfrm>
          <a:prstGeom prst="rect">
            <a:avLst/>
          </a:prstGeom>
          <a:noFill/>
          <a:ln>
            <a:noFill/>
          </a:ln>
        </p:spPr>
      </p:pic>
      <p:sp>
        <p:nvSpPr>
          <p:cNvPr id="77" name="Google Shape;77;p3"/>
          <p:cNvSpPr txBox="1"/>
          <p:nvPr>
            <p:ph type="ctrTitle"/>
          </p:nvPr>
        </p:nvSpPr>
        <p:spPr>
          <a:xfrm>
            <a:off x="784800" y="1313375"/>
            <a:ext cx="77877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5CBA47"/>
                </a:highlight>
                <a:latin typeface="Nunito Light"/>
                <a:ea typeface="Nunito Light"/>
                <a:cs typeface="Nunito Light"/>
                <a:sym typeface="Nunito Light"/>
              </a:rPr>
              <a:t>Biodiversità</a:t>
            </a:r>
            <a:endParaRPr>
              <a:solidFill>
                <a:schemeClr val="lt1"/>
              </a:solidFill>
              <a:highlight>
                <a:srgbClr val="5CBA47"/>
              </a:highlight>
              <a:latin typeface="Nunito Light"/>
              <a:ea typeface="Nunito Light"/>
              <a:cs typeface="Nunito Light"/>
              <a:sym typeface="Nunito Light"/>
            </a:endParaRPr>
          </a:p>
        </p:txBody>
      </p:sp>
      <p:pic>
        <p:nvPicPr>
          <p:cNvPr id="78" name="Google Shape;78;p3"/>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79" name="Google Shape;79;p3"/>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pic>
        <p:nvPicPr>
          <p:cNvPr id="85" name="Google Shape;85;p4"/>
          <p:cNvPicPr preferRelativeResize="0"/>
          <p:nvPr/>
        </p:nvPicPr>
        <p:blipFill rotWithShape="1">
          <a:blip r:embed="rId3">
            <a:alphaModFix/>
          </a:blip>
          <a:srcRect b="0" l="0" r="0" t="0"/>
          <a:stretch/>
        </p:blipFill>
        <p:spPr>
          <a:xfrm>
            <a:off x="1223750" y="0"/>
            <a:ext cx="6696509"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BA47"/>
        </a:solidFill>
      </p:bgPr>
    </p:bg>
    <p:spTree>
      <p:nvGrpSpPr>
        <p:cNvPr id="89" name="Shape 89"/>
        <p:cNvGrpSpPr/>
        <p:nvPr/>
      </p:nvGrpSpPr>
      <p:grpSpPr>
        <a:xfrm>
          <a:off x="0" y="0"/>
          <a:ext cx="0" cy="0"/>
          <a:chOff x="0" y="0"/>
          <a:chExt cx="0" cy="0"/>
        </a:xfrm>
      </p:grpSpPr>
      <p:sp>
        <p:nvSpPr>
          <p:cNvPr id="90" name="Google Shape;90;p5"/>
          <p:cNvSpPr/>
          <p:nvPr/>
        </p:nvSpPr>
        <p:spPr>
          <a:xfrm>
            <a:off x="875275" y="0"/>
            <a:ext cx="1788000" cy="34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5"/>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92" name="Google Shape;92;p5"/>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93" name="Google Shape;93;p5"/>
          <p:cNvSpPr/>
          <p:nvPr/>
        </p:nvSpPr>
        <p:spPr>
          <a:xfrm>
            <a:off x="1346111" y="11243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1</a:t>
            </a:r>
            <a:endParaRPr b="0" i="0" sz="5000" u="none" cap="none" strike="noStrike">
              <a:solidFill>
                <a:schemeClr val="lt1"/>
              </a:solidFill>
              <a:latin typeface="Nunito Black"/>
              <a:ea typeface="Nunito Black"/>
              <a:cs typeface="Nunito Black"/>
              <a:sym typeface="Nunito Black"/>
            </a:endParaRPr>
          </a:p>
        </p:txBody>
      </p:sp>
      <p:sp>
        <p:nvSpPr>
          <p:cNvPr id="94" name="Google Shape;94;p5"/>
          <p:cNvSpPr/>
          <p:nvPr/>
        </p:nvSpPr>
        <p:spPr>
          <a:xfrm>
            <a:off x="3908087" y="11243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2</a:t>
            </a:r>
            <a:endParaRPr b="0" i="0" sz="5000" u="none" cap="none" strike="noStrike">
              <a:solidFill>
                <a:schemeClr val="lt1"/>
              </a:solidFill>
              <a:latin typeface="Nunito Black"/>
              <a:ea typeface="Nunito Black"/>
              <a:cs typeface="Nunito Black"/>
              <a:sym typeface="Nunito Black"/>
            </a:endParaRPr>
          </a:p>
        </p:txBody>
      </p:sp>
      <p:sp>
        <p:nvSpPr>
          <p:cNvPr id="95" name="Google Shape;95;p5"/>
          <p:cNvSpPr/>
          <p:nvPr/>
        </p:nvSpPr>
        <p:spPr>
          <a:xfrm>
            <a:off x="6692262" y="11417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3</a:t>
            </a:r>
            <a:endParaRPr b="0" i="0" sz="5000" u="none" cap="none" strike="noStrike">
              <a:solidFill>
                <a:schemeClr val="lt1"/>
              </a:solidFill>
              <a:latin typeface="Nunito Black"/>
              <a:ea typeface="Nunito Black"/>
              <a:cs typeface="Nunito Black"/>
              <a:sym typeface="Nunito Black"/>
            </a:endParaRPr>
          </a:p>
        </p:txBody>
      </p:sp>
      <p:sp>
        <p:nvSpPr>
          <p:cNvPr id="96" name="Google Shape;96;p5"/>
          <p:cNvSpPr txBox="1"/>
          <p:nvPr/>
        </p:nvSpPr>
        <p:spPr>
          <a:xfrm>
            <a:off x="3260602" y="2472660"/>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202B69"/>
              </a:buClr>
              <a:buSzPts val="1800"/>
              <a:buFont typeface="Nunito"/>
              <a:buNone/>
            </a:pPr>
            <a:r>
              <a:rPr b="1" i="0" lang="it" sz="2000" u="none" cap="none" strike="noStrike">
                <a:solidFill>
                  <a:srgbClr val="5CBA47"/>
                </a:solidFill>
                <a:highlight>
                  <a:schemeClr val="lt1"/>
                </a:highlight>
                <a:latin typeface="Nunito"/>
                <a:ea typeface="Nunito"/>
                <a:cs typeface="Nunito"/>
                <a:sym typeface="Nunito"/>
              </a:rPr>
              <a:t>Salute</a:t>
            </a:r>
            <a:endParaRPr b="1" i="0" sz="2000" u="none" cap="none" strike="noStrike">
              <a:solidFill>
                <a:srgbClr val="5CBA47"/>
              </a:solidFill>
              <a:highlight>
                <a:schemeClr val="lt1"/>
              </a:highlight>
              <a:latin typeface="Nunito"/>
              <a:ea typeface="Nunito"/>
              <a:cs typeface="Nunito"/>
              <a:sym typeface="Nunito"/>
            </a:endParaRPr>
          </a:p>
        </p:txBody>
      </p:sp>
      <p:sp>
        <p:nvSpPr>
          <p:cNvPr id="97" name="Google Shape;97;p5"/>
          <p:cNvSpPr txBox="1"/>
          <p:nvPr/>
        </p:nvSpPr>
        <p:spPr>
          <a:xfrm>
            <a:off x="698615" y="2472674"/>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600"/>
              <a:buFont typeface="Arial"/>
              <a:buNone/>
            </a:pPr>
            <a:r>
              <a:rPr b="1" i="0" lang="it" sz="2000" u="none" cap="none" strike="noStrike">
                <a:solidFill>
                  <a:srgbClr val="5CBA47"/>
                </a:solidFill>
                <a:highlight>
                  <a:schemeClr val="lt1"/>
                </a:highlight>
                <a:latin typeface="Nunito"/>
                <a:ea typeface="Nunito"/>
                <a:cs typeface="Nunito"/>
                <a:sym typeface="Nunito"/>
              </a:rPr>
              <a:t>Biodiversità</a:t>
            </a:r>
            <a:endParaRPr b="1" i="0" sz="2000" u="none" cap="none" strike="noStrike">
              <a:solidFill>
                <a:srgbClr val="5CBA47"/>
              </a:solidFill>
              <a:highlight>
                <a:schemeClr val="lt1"/>
              </a:highlight>
              <a:latin typeface="Nunito"/>
              <a:ea typeface="Nunito"/>
              <a:cs typeface="Nunito"/>
              <a:sym typeface="Nunito"/>
            </a:endParaRPr>
          </a:p>
        </p:txBody>
      </p:sp>
      <p:sp>
        <p:nvSpPr>
          <p:cNvPr id="98" name="Google Shape;98;p5"/>
          <p:cNvSpPr txBox="1"/>
          <p:nvPr/>
        </p:nvSpPr>
        <p:spPr>
          <a:xfrm>
            <a:off x="6044763" y="2472674"/>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it" sz="2000" u="none" cap="none" strike="noStrike">
                <a:solidFill>
                  <a:srgbClr val="5CBA47"/>
                </a:solidFill>
                <a:highlight>
                  <a:schemeClr val="lt1"/>
                </a:highlight>
                <a:latin typeface="Nunito"/>
                <a:ea typeface="Nunito"/>
                <a:cs typeface="Nunito"/>
                <a:sym typeface="Nunito"/>
              </a:rPr>
              <a:t>Migrazioni</a:t>
            </a:r>
            <a:endParaRPr b="1" i="0" sz="2000" u="none" cap="none" strike="noStrike">
              <a:solidFill>
                <a:srgbClr val="5CBA47"/>
              </a:solidFill>
              <a:highlight>
                <a:schemeClr val="lt1"/>
              </a:highlight>
              <a:latin typeface="Nunito"/>
              <a:ea typeface="Nunito"/>
              <a:cs typeface="Nunito"/>
              <a:sym typeface="Nunito"/>
            </a:endParaRPr>
          </a:p>
        </p:txBody>
      </p:sp>
      <p:sp>
        <p:nvSpPr>
          <p:cNvPr id="99" name="Google Shape;99;p5"/>
          <p:cNvSpPr txBox="1"/>
          <p:nvPr/>
        </p:nvSpPr>
        <p:spPr>
          <a:xfrm>
            <a:off x="0" y="379625"/>
            <a:ext cx="91440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400"/>
              <a:buFont typeface="Arial"/>
              <a:buNone/>
            </a:pPr>
            <a:r>
              <a:rPr b="1" i="0" lang="it" sz="3400" u="none" cap="none" strike="noStrike">
                <a:solidFill>
                  <a:srgbClr val="FFFFFF"/>
                </a:solidFill>
                <a:latin typeface="Nunito"/>
                <a:ea typeface="Nunito"/>
                <a:cs typeface="Nunito"/>
                <a:sym typeface="Nunito"/>
              </a:rPr>
              <a:t>IMPATTI</a:t>
            </a:r>
            <a:endParaRPr b="1" i="0" sz="3400" u="none" cap="none" strike="noStrike">
              <a:solidFill>
                <a:srgbClr val="FFFFFF"/>
              </a:solidFill>
              <a:latin typeface="Nunito"/>
              <a:ea typeface="Nunito"/>
              <a:cs typeface="Nunito"/>
              <a:sym typeface="Nunito"/>
            </a:endParaRPr>
          </a:p>
        </p:txBody>
      </p:sp>
      <p:sp>
        <p:nvSpPr>
          <p:cNvPr id="100" name="Google Shape;100;p5"/>
          <p:cNvSpPr txBox="1"/>
          <p:nvPr/>
        </p:nvSpPr>
        <p:spPr>
          <a:xfrm>
            <a:off x="692858" y="2890574"/>
            <a:ext cx="2400600" cy="1181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Gli inquinanti danneggiano la vita acquatica,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creando ripercussioni sull’intera catena alimentare acquatica, terrestre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e anche agricola.</a:t>
            </a:r>
            <a:endParaRPr b="0" i="0" sz="1400" u="none" cap="none" strike="noStrike">
              <a:solidFill>
                <a:srgbClr val="FFFFFF"/>
              </a:solidFill>
              <a:latin typeface="Nunito ExtraLight"/>
              <a:ea typeface="Nunito ExtraLight"/>
              <a:cs typeface="Nunito ExtraLight"/>
              <a:sym typeface="Nunito ExtraLight"/>
            </a:endParaRPr>
          </a:p>
        </p:txBody>
      </p:sp>
      <p:sp>
        <p:nvSpPr>
          <p:cNvPr id="101" name="Google Shape;101;p5"/>
          <p:cNvSpPr/>
          <p:nvPr/>
        </p:nvSpPr>
        <p:spPr>
          <a:xfrm>
            <a:off x="3223925" y="2890574"/>
            <a:ext cx="2462400" cy="10941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Le persone che vivono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vicino a zone in cui l'inquinamento delle acque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è elevato possono essere particolarmente a rischio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di patologie.</a:t>
            </a:r>
            <a:endParaRPr b="0" i="0" sz="1400" u="none" cap="none" strike="noStrike">
              <a:solidFill>
                <a:srgbClr val="FFFFFF"/>
              </a:solidFill>
              <a:latin typeface="Nunito ExtraLight"/>
              <a:ea typeface="Nunito ExtraLight"/>
              <a:cs typeface="Nunito ExtraLight"/>
              <a:sym typeface="Nunito ExtraLight"/>
            </a:endParaRPr>
          </a:p>
        </p:txBody>
      </p:sp>
      <p:sp>
        <p:nvSpPr>
          <p:cNvPr id="102" name="Google Shape;102;p5"/>
          <p:cNvSpPr/>
          <p:nvPr/>
        </p:nvSpPr>
        <p:spPr>
          <a:xfrm>
            <a:off x="6027454" y="2873174"/>
            <a:ext cx="2423700" cy="1564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Intere comunità vengono espulse, a causa dell'impossibilità di utilizzare le risorse acquatiche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per la pesca e l'irrigazione. </a:t>
            </a:r>
            <a:endParaRPr b="0" i="0" sz="1400" u="none" cap="none" strike="noStrike">
              <a:solidFill>
                <a:srgbClr val="FFFFFF"/>
              </a:solidFill>
              <a:latin typeface="Nunito ExtraLight"/>
              <a:ea typeface="Nunito ExtraLight"/>
              <a:cs typeface="Nunito ExtraLight"/>
              <a:sym typeface="Nunito ExtraLight"/>
            </a:endParaRPr>
          </a:p>
        </p:txBody>
      </p:sp>
      <p:sp>
        <p:nvSpPr>
          <p:cNvPr id="103" name="Google Shape;103;p5"/>
          <p:cNvSpPr txBox="1"/>
          <p:nvPr>
            <p:ph idx="12" type="sldNum"/>
          </p:nvPr>
        </p:nvSpPr>
        <p:spPr>
          <a:xfrm>
            <a:off x="875258" y="4607178"/>
            <a:ext cx="1788000" cy="536700"/>
          </a:xfrm>
          <a:prstGeom prst="rect">
            <a:avLst/>
          </a:prstGeom>
          <a:solidFill>
            <a:schemeClr val="lt1"/>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dk1"/>
                </a:solidFill>
                <a:latin typeface="Montserrat"/>
                <a:ea typeface="Montserrat"/>
                <a:cs typeface="Montserrat"/>
                <a:sym typeface="Montserrat"/>
              </a:rPr>
              <a:t>‹#›</a:t>
            </a:fld>
            <a:endParaRPr b="1">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07" name="Shape 107"/>
        <p:cNvGrpSpPr/>
        <p:nvPr/>
      </p:nvGrpSpPr>
      <p:grpSpPr>
        <a:xfrm>
          <a:off x="0" y="0"/>
          <a:ext cx="0" cy="0"/>
          <a:chOff x="0" y="0"/>
          <a:chExt cx="0" cy="0"/>
        </a:xfrm>
      </p:grpSpPr>
      <p:sp>
        <p:nvSpPr>
          <p:cNvPr id="108" name="Google Shape;108;p6"/>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 esempio </a:t>
            </a:r>
            <a:endParaRPr>
              <a:solidFill>
                <a:schemeClr val="lt1"/>
              </a:solidFill>
              <a:latin typeface="Nunito Light"/>
              <a:ea typeface="Nunito Light"/>
              <a:cs typeface="Nunito Light"/>
              <a:sym typeface="Nunito Light"/>
            </a:endParaRPr>
          </a:p>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di impatto </a:t>
            </a:r>
            <a:r>
              <a:rPr lang="it">
                <a:solidFill>
                  <a:schemeClr val="lt1"/>
                </a:solidFill>
                <a:highlight>
                  <a:srgbClr val="5CBA47"/>
                </a:highlight>
                <a:latin typeface="Nunito Light"/>
                <a:ea typeface="Nunito Light"/>
                <a:cs typeface="Nunito Light"/>
                <a:sym typeface="Nunito Light"/>
              </a:rPr>
              <a:t>negativo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09" name="Google Shape;109;p6"/>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10" name="Google Shape;110;p6"/>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11" name="Google Shape;111;p6"/>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12" name="Google Shape;112;p6"/>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6"/>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pic>
        <p:nvPicPr>
          <p:cNvPr id="118" name="Google Shape;118;p7"/>
          <p:cNvPicPr preferRelativeResize="0"/>
          <p:nvPr/>
        </p:nvPicPr>
        <p:blipFill rotWithShape="1">
          <a:blip r:embed="rId3">
            <a:alphaModFix/>
          </a:blip>
          <a:srcRect b="13985" l="0" r="0" t="0"/>
          <a:stretch/>
        </p:blipFill>
        <p:spPr>
          <a:xfrm>
            <a:off x="0" y="0"/>
            <a:ext cx="9301649" cy="5143500"/>
          </a:xfrm>
          <a:prstGeom prst="rect">
            <a:avLst/>
          </a:prstGeom>
          <a:noFill/>
          <a:ln>
            <a:noFill/>
          </a:ln>
        </p:spPr>
      </p:pic>
      <p:sp>
        <p:nvSpPr>
          <p:cNvPr id="119" name="Google Shape;119;p7"/>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highlight>
                  <a:srgbClr val="5CBA47"/>
                </a:highlight>
                <a:latin typeface="Nunito Light"/>
                <a:ea typeface="Nunito Light"/>
                <a:cs typeface="Nunito Light"/>
                <a:sym typeface="Nunito Light"/>
              </a:rPr>
              <a:t>Amazzonia</a:t>
            </a:r>
            <a:endParaRPr>
              <a:solidFill>
                <a:schemeClr val="lt1"/>
              </a:solidFill>
              <a:highlight>
                <a:srgbClr val="5CBA47"/>
              </a:highlight>
              <a:latin typeface="Nunito Light"/>
              <a:ea typeface="Nunito Light"/>
              <a:cs typeface="Nunito Light"/>
              <a:sym typeface="Nunito Light"/>
            </a:endParaRPr>
          </a:p>
        </p:txBody>
      </p:sp>
      <p:pic>
        <p:nvPicPr>
          <p:cNvPr id="120" name="Google Shape;120;p7"/>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21" name="Google Shape;121;p7"/>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26" name="Shape 126"/>
        <p:cNvGrpSpPr/>
        <p:nvPr/>
      </p:nvGrpSpPr>
      <p:grpSpPr>
        <a:xfrm>
          <a:off x="0" y="0"/>
          <a:ext cx="0" cy="0"/>
          <a:chOff x="0" y="0"/>
          <a:chExt cx="0" cy="0"/>
        </a:xfrm>
      </p:grpSpPr>
      <p:sp>
        <p:nvSpPr>
          <p:cNvPr id="127" name="Google Shape;127;p8"/>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storia dal  </a:t>
            </a:r>
            <a:br>
              <a:rPr lang="it">
                <a:solidFill>
                  <a:schemeClr val="lt1"/>
                </a:solidFill>
                <a:latin typeface="Nunito Light"/>
                <a:ea typeface="Nunito Light"/>
                <a:cs typeface="Nunito Light"/>
                <a:sym typeface="Nunito Light"/>
              </a:rPr>
            </a:br>
            <a:r>
              <a:rPr lang="it">
                <a:solidFill>
                  <a:schemeClr val="lt1"/>
                </a:solidFill>
                <a:highlight>
                  <a:srgbClr val="5CBA47"/>
                </a:highlight>
                <a:latin typeface="Nunito Light"/>
                <a:ea typeface="Nunito Light"/>
                <a:cs typeface="Nunito Light"/>
                <a:sym typeface="Nunito Light"/>
              </a:rPr>
              <a:t>sud del mondo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28" name="Google Shape;128;p8"/>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29" name="Google Shape;129;p8"/>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30" name="Google Shape;130;p8"/>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31" name="Google Shape;131;p8"/>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8"/>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id="137" name="Google Shape;137;p9"/>
          <p:cNvPicPr preferRelativeResize="0"/>
          <p:nvPr/>
        </p:nvPicPr>
        <p:blipFill rotWithShape="1">
          <a:blip r:embed="rId3">
            <a:alphaModFix/>
          </a:blip>
          <a:srcRect b="0" l="-30" r="30" t="15654"/>
          <a:stretch/>
        </p:blipFill>
        <p:spPr>
          <a:xfrm>
            <a:off x="-2975" y="0"/>
            <a:ext cx="9144000" cy="5143500"/>
          </a:xfrm>
          <a:prstGeom prst="rect">
            <a:avLst/>
          </a:prstGeom>
          <a:noFill/>
          <a:ln>
            <a:noFill/>
          </a:ln>
        </p:spPr>
      </p:pic>
      <p:sp>
        <p:nvSpPr>
          <p:cNvPr id="138" name="Google Shape;138;p9"/>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highlight>
                  <a:srgbClr val="5CBA47"/>
                </a:highlight>
                <a:latin typeface="Nunito Light"/>
                <a:ea typeface="Nunito Light"/>
                <a:cs typeface="Nunito Light"/>
                <a:sym typeface="Nunito Light"/>
              </a:rPr>
              <a:t>Indonesia</a:t>
            </a:r>
            <a:endParaRPr>
              <a:solidFill>
                <a:schemeClr val="lt1"/>
              </a:solidFill>
              <a:highlight>
                <a:srgbClr val="5CBA47"/>
              </a:highlight>
              <a:latin typeface="Nunito Light"/>
              <a:ea typeface="Nunito Light"/>
              <a:cs typeface="Nunito Light"/>
              <a:sym typeface="Nunito Light"/>
            </a:endParaRPr>
          </a:p>
        </p:txBody>
      </p:sp>
      <p:pic>
        <p:nvPicPr>
          <p:cNvPr id="139" name="Google Shape;139;p9"/>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40" name="Google Shape;140;p9"/>
          <p:cNvSpPr txBox="1"/>
          <p:nvPr>
            <p:ph idx="12" type="sldNum"/>
          </p:nvPr>
        </p:nvSpPr>
        <p:spPr>
          <a:xfrm>
            <a:off x="875283" y="4607178"/>
            <a:ext cx="1788000" cy="536700"/>
          </a:xfrm>
          <a:prstGeom prst="rect">
            <a:avLst/>
          </a:prstGeom>
          <a:solidFill>
            <a:srgbClr val="5CBA47"/>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
        <p:nvSpPr>
          <p:cNvPr id="141" name="Google Shape;141;p9"/>
          <p:cNvSpPr/>
          <p:nvPr/>
        </p:nvSpPr>
        <p:spPr>
          <a:xfrm>
            <a:off x="875275" y="0"/>
            <a:ext cx="1788000" cy="342900"/>
          </a:xfrm>
          <a:prstGeom prst="rect">
            <a:avLst/>
          </a:prstGeom>
          <a:solidFill>
            <a:srgbClr val="5CBA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Utente</dc:creator>
</cp:coreProperties>
</file>