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Nunito ExtraLight"/>
      <p:regular r:id="rId21"/>
      <p:bold r:id="rId22"/>
      <p:italic r:id="rId23"/>
      <p:boldItalic r:id="rId24"/>
    </p:embeddedFont>
    <p:embeddedFont>
      <p:font typeface="Nunito"/>
      <p:regular r:id="rId25"/>
      <p:bold r:id="rId26"/>
      <p:italic r:id="rId27"/>
      <p:boldItalic r:id="rId28"/>
    </p:embeddedFont>
    <p:embeddedFont>
      <p:font typeface="Montserrat"/>
      <p:regular r:id="rId29"/>
      <p:bold r:id="rId30"/>
      <p:italic r:id="rId31"/>
      <p:boldItalic r:id="rId32"/>
    </p:embeddedFont>
    <p:embeddedFont>
      <p:font typeface="Nunito Black"/>
      <p:bold r:id="rId33"/>
      <p:boldItalic r:id="rId34"/>
    </p:embeddedFont>
    <p:embeddedFont>
      <p:font typeface="Nunito Ligh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948">
          <p15:clr>
            <a:srgbClr val="747775"/>
          </p15:clr>
        </p15:guide>
        <p15:guide id="3" pos="551">
          <p15:clr>
            <a:srgbClr val="747775"/>
          </p15:clr>
        </p15:guide>
        <p15:guide id="4" orient="horz" pos="273">
          <p15:clr>
            <a:srgbClr val="747775"/>
          </p15:clr>
        </p15:guide>
        <p15:guide id="5" orient="horz" pos="1716">
          <p15:clr>
            <a:srgbClr val="747775"/>
          </p15:clr>
        </p15:guide>
      </p15:sldGuideLst>
    </p:ext>
    <p:ext uri="GoogleSlidesCustomDataVersion2">
      <go:slidesCustomData xmlns:go="http://customooxmlschemas.google.com/" r:id="rId39" roundtripDataSignature="AMtx7mh6ailm0vHqeOoJs1Lqz+hrx393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948"/>
        <p:guide pos="551"/>
        <p:guide pos="273" orient="horz"/>
        <p:guide pos="1716"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NunitoExtraLight-bold.fntdata"/><Relationship Id="rId21" Type="http://schemas.openxmlformats.org/officeDocument/2006/relationships/font" Target="fonts/NunitoExtraLight-regular.fntdata"/><Relationship Id="rId24" Type="http://schemas.openxmlformats.org/officeDocument/2006/relationships/font" Target="fonts/NunitoExtraLight-boldItalic.fntdata"/><Relationship Id="rId23" Type="http://schemas.openxmlformats.org/officeDocument/2006/relationships/font" Target="fonts/NunitoExtraLight-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bold.fntdata"/><Relationship Id="rId25" Type="http://schemas.openxmlformats.org/officeDocument/2006/relationships/font" Target="fonts/Nunito-regular.fntdata"/><Relationship Id="rId28" Type="http://schemas.openxmlformats.org/officeDocument/2006/relationships/font" Target="fonts/Nunito-boldItalic.fntdata"/><Relationship Id="rId27" Type="http://schemas.openxmlformats.org/officeDocument/2006/relationships/font" Target="fonts/Nuni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6.xml"/><Relationship Id="rId33" Type="http://schemas.openxmlformats.org/officeDocument/2006/relationships/font" Target="fonts/NunitoBlack-bold.fntdata"/><Relationship Id="rId10" Type="http://schemas.openxmlformats.org/officeDocument/2006/relationships/slide" Target="slides/slide5.xml"/><Relationship Id="rId32" Type="http://schemas.openxmlformats.org/officeDocument/2006/relationships/font" Target="fonts/Montserrat-boldItalic.fntdata"/><Relationship Id="rId13" Type="http://schemas.openxmlformats.org/officeDocument/2006/relationships/slide" Target="slides/slide8.xml"/><Relationship Id="rId35" Type="http://schemas.openxmlformats.org/officeDocument/2006/relationships/font" Target="fonts/NunitoLight-regular.fntdata"/><Relationship Id="rId12" Type="http://schemas.openxmlformats.org/officeDocument/2006/relationships/slide" Target="slides/slide7.xml"/><Relationship Id="rId34" Type="http://schemas.openxmlformats.org/officeDocument/2006/relationships/font" Target="fonts/NunitoBlack-boldItalic.fntdata"/><Relationship Id="rId15" Type="http://schemas.openxmlformats.org/officeDocument/2006/relationships/slide" Target="slides/slide10.xml"/><Relationship Id="rId37" Type="http://schemas.openxmlformats.org/officeDocument/2006/relationships/font" Target="fonts/NunitoLight-italic.fntdata"/><Relationship Id="rId14" Type="http://schemas.openxmlformats.org/officeDocument/2006/relationships/slide" Target="slides/slide9.xml"/><Relationship Id="rId36" Type="http://schemas.openxmlformats.org/officeDocument/2006/relationships/font" Target="fonts/NunitoLight-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NunitoLight-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it">
                <a:solidFill>
                  <a:schemeClr val="dk1"/>
                </a:solidFill>
              </a:rPr>
              <a:t>L'Obiettivo di Sviluppo Sostenibile (SDG) numero 13 riguarda l'azione per il clima. L'obiettivo è di combattere il cambiamento climatico e i suoi impatti negativi, tra cui le alluvioni e altre conseguenze delle alterazioni del clima.</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it">
                <a:solidFill>
                  <a:schemeClr val="dk1"/>
                </a:solidFill>
              </a:rPr>
              <a:t>L'acqua è un elemento importante per la vita sulla Terra, ma quando c'è troppa acqua in un'area, può causare alluvioni. Le alluvioni possono essere molto pericolose per le persone e per l'ambiente circostante. Possono causare danni alle proprietà, distruggere le colture e causare inondazioni che mettono in pericolo la vita degli animali e degli esseri umani.</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solidFill>
                  <a:schemeClr val="dk1"/>
                </a:solidFill>
              </a:rPr>
              <a:t>Nella prossima slide vedremo un esempio.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it">
                <a:solidFill>
                  <a:schemeClr val="dk1"/>
                </a:solidFill>
              </a:rPr>
              <a:t>DOMANDA: </a:t>
            </a:r>
            <a:r>
              <a:rPr b="1" i="1" lang="it">
                <a:solidFill>
                  <a:schemeClr val="dk1"/>
                </a:solidFill>
              </a:rPr>
              <a:t>Voi avete sentito parlare di qualche caso nel mondo?</a:t>
            </a:r>
            <a:endParaRPr b="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it">
                <a:solidFill>
                  <a:schemeClr val="dk1"/>
                </a:solidFill>
              </a:rPr>
              <a:t>Il Mozambico, grande Paese nella parte sud-orientale del continente africano,  è colpito negli ultimi anni da fenomeni climatici estremi, come alluvioni e inondazioni da una parte e siccità in altri periodi e aree dall’altra. Questi fenomeni causano gravi problemi alle popolazioni, non solo per la distruzione di abitazioni, strade, ecc., ma soprattutto per la perdita dei raccolti agricoli e del bestiame, con conseguente malnutrizione e insicurezza alimentare.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a:solidFill>
                  <a:schemeClr val="dk1"/>
                </a:solidFill>
              </a:rPr>
              <a:t>A inizio 2023 diversi cicloni hanno colpito il Paese, aggravando le sue diverse crisi (alimentare, sanitaria, sociale, ecc.).  Sono 205.000 le persone che si sono trovate in zone alluvionate, di cui quasi 17.000 sono state alloggiate in 16 centri di accoglienza temporanei perché le loro case non erano più accessibili, o sono state distrutte. Gli ettari di terra coltivata inondati sono stati oltre 70.000, nel periodo dell’anno che per molti contadini precede il raccolto del mais,  andato perduto.</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it">
                <a:solidFill>
                  <a:schemeClr val="dk1"/>
                </a:solidFill>
              </a:rPr>
              <a:t>Importanti azioni di cooperazione internazionale  cercano di favorire l’adattamento della vita e delle produzioni agricole delle popolazioni ai nuovi trend del clima “estremo”.</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solidFill>
                  <a:schemeClr val="dk1"/>
                </a:solidFill>
              </a:rPr>
              <a:t>Nella prossima slide vedremo un esempio.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it">
                <a:solidFill>
                  <a:schemeClr val="dk1"/>
                </a:solidFill>
              </a:rPr>
              <a:t>DOMANDA: </a:t>
            </a:r>
            <a:r>
              <a:rPr b="1" i="1" lang="it">
                <a:solidFill>
                  <a:schemeClr val="dk1"/>
                </a:solidFill>
              </a:rPr>
              <a:t>Voi avete sentito parlare di qualche caso nel mondo?</a:t>
            </a: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it">
                <a:solidFill>
                  <a:schemeClr val="dk1"/>
                </a:solidFill>
              </a:rPr>
              <a:t>Innovazione tecnologica</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a:solidFill>
                  <a:schemeClr val="dk1"/>
                </a:solidFill>
              </a:rPr>
              <a:t>Sempre più spesso, ci troveremo a gestire situazioni di emergenza, alluvioni, e dissesto idrogeologico. Le tecnologie innovative possono svolgere un ruolo importante sia per la prevenzione sia nella gestione. Un esempio è l'utilizzo dei droni: questa tecnologia utilizza un drone  -piccolo aereo senza pilota-, dotato di un dispositivo chiamato LIDAR.</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a:solidFill>
                  <a:schemeClr val="dk1"/>
                </a:solidFill>
              </a:rPr>
              <a:t>Si tratta di un sensore che emette dei raggi laser verso il terreno e li riceve quando questi rimbalzano indietro. In questo modo, si può creare una mappa tridimensionale dell'ambiente circostante. Il drone, equipaggiato con il LIDAR, può quindi volare sopra le montagne, le città o le foreste e raccogliere informazioni sul terreno e sugli oggetti presenti, e fare la mappa di aree colpite da alluvioni, terremoti, ecc. aiutando i soccorsi e la ricostruzione.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it">
                <a:solidFill>
                  <a:schemeClr val="dk1"/>
                </a:solidFill>
              </a:rPr>
              <a:t>Nella foto: Preparazione di un Drone LIDAR per la realizzazione di un monitoraggio del terreno.</a:t>
            </a:r>
            <a:endParaRPr b="1">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it">
                <a:solidFill>
                  <a:schemeClr val="dk1"/>
                </a:solidFill>
              </a:rPr>
              <a:t>Il meteo e il clima sono due cose diverse.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a:solidFill>
                  <a:schemeClr val="dk1"/>
                </a:solidFill>
              </a:rPr>
              <a:t>Il meteo (o il tempo atmosferico) si riferisce alle condizioni atmosferiche in un luogo e in un momento specifici. Ad esempio, oggi potrebbe essere soleggiato e caldo, oppure nuvoloso e piovoso. Le previsioni meteorologiche si basano sull'osservazione delle condizioni atmosferiche in un'area in un determinato momento e sull'uso di modelli matematici per prevedere come queste condizioni possono cambiare nel corso di alcune ore o giorni. </a:t>
            </a:r>
            <a:endParaRPr>
              <a:solidFill>
                <a:schemeClr val="dk1"/>
              </a:solidFill>
            </a:endParaRPr>
          </a:p>
          <a:p>
            <a:pPr indent="0" lvl="0" marL="0" rtl="0" algn="l">
              <a:lnSpc>
                <a:spcPct val="115000"/>
              </a:lnSpc>
              <a:spcBef>
                <a:spcPts val="0"/>
              </a:spcBef>
              <a:spcAft>
                <a:spcPts val="0"/>
              </a:spcAft>
              <a:buSzPts val="1100"/>
              <a:buNone/>
            </a:pPr>
            <a:r>
              <a:rPr lang="it">
                <a:solidFill>
                  <a:schemeClr val="dk1"/>
                </a:solidFill>
              </a:rPr>
              <a:t>Il clima, d'altra parte, si riferisce alle condizioni atmosferiche medie in un'area geografica durante un periodo di tempo molto più lungo, ad esempio decenni o secoli. Il clima di una regione dipende da molti fattori, tra cui la latitudine, l'altitudine, la vicinanza a corpi d'acqua e la circolazione dell'aria. Ad esempio, le regioni vicine all'Equatore tendono ad avere un clima caldo e umido tutto l'anno, mentre le regioni vicine ai poli tendono ad avere un clima freddo.  Il ciclo dell’acqua sulla Terra influenza ed è influenzato dal clima.</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it">
                <a:solidFill>
                  <a:schemeClr val="dk1"/>
                </a:solidFill>
              </a:rPr>
              <a:t>La vita sulla Terra dipende ed è influenzata dal clima  e lo influenza a sua volta. La biosfera, cioè l’insieme di tutte le forme viventi, umanità compresa, è uno dei principali motori del clima e del ciclo di molti elementi chimici tra cui il carbonio. Nel corso delle ere geologiche, la biosfera ha contribuito a modificare la composizione dell’atmosfera e continua ancora oggi a modificarla.</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a:solidFill>
                  <a:schemeClr val="dk1"/>
                </a:solidFill>
              </a:rPr>
              <a:t>Ogni organismo vivente, specie umana compresa, può vivere entro determinate condizioni di temperatura, pressione, umidità e luce. Qualsiasi cambiamento troppo rapido, che non consente un eventuale adattamento a condizioni diverse, può provocare la scomparsa di individui, popolazioni, specie ed interi ecosistemi.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a:solidFill>
                  <a:schemeClr val="dk1"/>
                </a:solidFill>
              </a:rPr>
              <a:t>Il cambiamento del clima è una variazione significativa delle condizioni climatiche medie di una determinata zona. Il clima, che è sempre cambiato nella storia, oggi cambia più rapidamente con il riscaldamento globale dovuto alle conseguenze sull’atmosfera delle attività umane. Aumento delle temperature, siccità ed eventi meteo estremi sono effetti concreti di questo cambiamento.</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a:solidFill>
                  <a:schemeClr val="dk1"/>
                </a:solidFill>
              </a:rPr>
              <a:t>Il clima ha un ruolo fondamentale nel ridistribuire l’acqua dolce, risorsa indispensabile per la vita. Se cambiano le temperature, cambia la distribuzione delle precipitazioni e delle riserve di acqua dolce sulla terraferma e, di conseguenza, cambiano gli ecosistemi. </a:t>
            </a:r>
            <a:endParaRPr>
              <a:solidFill>
                <a:schemeClr val="dk1"/>
              </a:solidFill>
            </a:endParaRPr>
          </a:p>
          <a:p>
            <a:pPr indent="0" lvl="0" marL="0" rtl="0" algn="l">
              <a:lnSpc>
                <a:spcPct val="100000"/>
              </a:lnSpc>
              <a:spcBef>
                <a:spcPts val="0"/>
              </a:spcBef>
              <a:spcAft>
                <a:spcPts val="0"/>
              </a:spcAft>
              <a:buSzPts val="1100"/>
              <a:buNone/>
            </a:pPr>
            <a:r>
              <a:rPr lang="it">
                <a:solidFill>
                  <a:schemeClr val="dk1"/>
                </a:solidFill>
              </a:rPr>
              <a:t>Le specie animali e vegetali, i batteri e i virus in parte soccomberanno alle nuove condizioni, in parte si sposteranno in nuove aree e in parte si adatteranno.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it">
                <a:solidFill>
                  <a:schemeClr val="dk1"/>
                </a:solidFill>
              </a:rPr>
              <a:t>Nell’immagine: anomalia della temperatura superficiale del terreno nel 2017 rispetto alla media del periodo 1951-1980,, misurata in gradi Celsius.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it">
                <a:solidFill>
                  <a:schemeClr val="dk1"/>
                </a:solidFill>
              </a:rPr>
              <a:t>L'aumento della temperatura della superficie terrestre può causare un accumulo di energia nell'atmosfera a causa dell'aumento dell'evaporazione dell'acqua dai mari, dagli oceani e dalle superfici terrestri, che a sua volta aumenta l'umidità dell'aria. L'energia accumulata nell'atmosfera può poi causare eventi climatici estremi, come le alluvioni. Quando l'aria calda e umida si incontra con aria fredda, può causare tempeste e precipitazioni intense. Inoltre, l'innalzamento del livello del mare a causa del riscaldamento globale può causare alluvioni costiere e inondazioni.</a:t>
            </a:r>
            <a:endParaRPr i="1">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it">
                <a:solidFill>
                  <a:schemeClr val="dk1"/>
                </a:solidFill>
              </a:rPr>
              <a:t>I cambiamenti climatici hanno influenzato le precipitazioni degli ultimi 100 anni intensificando gli eventi estremi come ondate di calore, gelate, forti acquazzoni, tornado, cicloni tropicali e alluvioni. Questi eventi spesso provocano vittime e danni materiali che colpiscono direttamente le popolazioni.</a:t>
            </a:r>
            <a:r>
              <a:rPr lang="it">
                <a:solidFill>
                  <a:srgbClr val="2F5496"/>
                </a:solidFill>
              </a:rPr>
              <a:t> </a:t>
            </a:r>
            <a:r>
              <a:rPr lang="it">
                <a:solidFill>
                  <a:schemeClr val="dk1"/>
                </a:solidFill>
              </a:rPr>
              <a:t>Ad oggi circa un quarto della popolazione mondiale è a rischio alluvioni e di queste persone il 90% vive in paesi a reddito basso (meno di 3 $ al giorno) e medio (meno di 10 $ al giorno). In altre parole, il 90% dei cittadini esposti ad alluvioni possiede una minore capacità di far fronte a questi eventi.</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it">
                <a:solidFill>
                  <a:schemeClr val="dk1"/>
                </a:solidFill>
              </a:rPr>
              <a:t>Le persone che si trovano in condizioni climatiche estreme (intensità di alluvioni e siccità) possono decidere di fuggire per cercare possibilità di vita in altri Paesi.</a:t>
            </a:r>
            <a:endParaRPr>
              <a:solidFill>
                <a:schemeClr val="dk1"/>
              </a:solidFill>
            </a:endParaRPr>
          </a:p>
          <a:p>
            <a:pPr indent="0" lvl="0" marL="0" rtl="0" algn="l">
              <a:lnSpc>
                <a:spcPct val="115000"/>
              </a:lnSpc>
              <a:spcBef>
                <a:spcPts val="1200"/>
              </a:spcBef>
              <a:spcAft>
                <a:spcPts val="1200"/>
              </a:spcAft>
              <a:buSzPts val="1100"/>
              <a:buNone/>
            </a:pPr>
            <a:r>
              <a:rPr lang="it">
                <a:solidFill>
                  <a:schemeClr val="dk1"/>
                </a:solidFill>
              </a:rPr>
              <a:t>Gli eventi meteo estremi inoltre provocano ulteriore inquinamento delle acque con i rischi connessi.</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it">
                <a:solidFill>
                  <a:schemeClr val="dk1"/>
                </a:solidFill>
              </a:rPr>
              <a:t>Nella prossima slide vedremo un esempio.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it">
                <a:solidFill>
                  <a:schemeClr val="dk1"/>
                </a:solidFill>
              </a:rPr>
              <a:t>DOMANDA: </a:t>
            </a:r>
            <a:r>
              <a:rPr b="1" i="1" lang="it">
                <a:solidFill>
                  <a:schemeClr val="dk1"/>
                </a:solidFill>
              </a:rPr>
              <a:t>Voi conoscete qualche caso in Italia o nel mondo?</a:t>
            </a:r>
            <a:endParaRPr b="1" i="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300"/>
              </a:spcBef>
              <a:spcAft>
                <a:spcPts val="0"/>
              </a:spcAft>
              <a:buClr>
                <a:schemeClr val="dk1"/>
              </a:buClr>
              <a:buSzPts val="1100"/>
              <a:buFont typeface="Arial"/>
              <a:buNone/>
            </a:pPr>
            <a:r>
              <a:rPr b="1" lang="it">
                <a:solidFill>
                  <a:schemeClr val="dk1"/>
                </a:solidFill>
              </a:rPr>
              <a:t>La cementificazione selvaggia dei fiumi: un crimine contro la natura e le persone </a:t>
            </a:r>
            <a:endParaRPr b="1">
              <a:solidFill>
                <a:schemeClr val="dk1"/>
              </a:solidFill>
            </a:endParaRPr>
          </a:p>
          <a:p>
            <a:pPr indent="0" lvl="0" marL="0" rtl="0" algn="l">
              <a:lnSpc>
                <a:spcPct val="115000"/>
              </a:lnSpc>
              <a:spcBef>
                <a:spcPts val="1300"/>
              </a:spcBef>
              <a:spcAft>
                <a:spcPts val="1300"/>
              </a:spcAft>
              <a:buSzPts val="1100"/>
              <a:buNone/>
            </a:pPr>
            <a:r>
              <a:rPr lang="it">
                <a:solidFill>
                  <a:schemeClr val="dk1"/>
                </a:solidFill>
              </a:rPr>
              <a:t>Nel 2018, in provincia di Palermo, le piogge intense hanno causato lo straripamento del fiume Milicia e altri corsi d’acqua provocando la morte di 13 persone. Le inondazioni e gli allagamenti dei fiumi e dei torrenti hanno prodotto ingenti danni all’agricoltura e alle infrastrutture e un forte impatto sulla popolazione. L’episodio più drammatico è avvenuto a Casteldaccia (PA), dove due famiglie sono rimaste bloccate all’interno della loro abitazione al piano terra e altre sono rimaste uccise nei territori circostanti.  La maggior parte delle vittime vivevano in case abusive costruite direttamente nel letto dei fiumi.</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solidFill>
                  <a:schemeClr val="dk1"/>
                </a:solidFill>
              </a:rPr>
              <a:t>Nella prossima slide vedremo un esempio.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it">
                <a:solidFill>
                  <a:schemeClr val="dk1"/>
                </a:solidFill>
              </a:rPr>
              <a:t>DOMANDA: </a:t>
            </a:r>
            <a:r>
              <a:rPr b="1" i="1" lang="it">
                <a:solidFill>
                  <a:schemeClr val="dk1"/>
                </a:solidFill>
              </a:rPr>
              <a:t>Voi avete sentito parlare di qualche caso nel mondo?</a:t>
            </a: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Clr>
                <a:schemeClr val="dk1"/>
              </a:buClr>
              <a:buSzPts val="1100"/>
              <a:buFont typeface="Arial"/>
              <a:buNone/>
            </a:pPr>
            <a:r>
              <a:rPr lang="it">
                <a:solidFill>
                  <a:schemeClr val="dk1"/>
                </a:solidFill>
              </a:rPr>
              <a:t>Anche i cambiamenti  climatici, le alluvioni, l’innalzamento dei mari sono oggi causa di povertà e di migrazioni. Milioni di persone, spinte da questi fenomeni estremi, sono oggi costrette a spostarsi e a muoversi in condizioni molto rischiose dove possono anche perdere la propria vita. In Bangladesh, India e Pakistan, a causa del cambiamento climatico, l’aumento delle temperature sta causando il cambiamento del ciclo delle stagioni, alterando il movimento delle correnti d’aria dei monsoni. Da questo cambiamento sono derivate grandi inondazioni e alluvioni devastanti con migliaia di vittime, sfollati e danni di ogni genere.</a:t>
            </a:r>
            <a:endParaRPr>
              <a:solidFill>
                <a:schemeClr val="dk1"/>
              </a:solidFill>
            </a:endParaRPr>
          </a:p>
          <a:p>
            <a:pPr indent="0" lvl="0" marL="0" rtl="0" algn="just">
              <a:lnSpc>
                <a:spcPct val="115000"/>
              </a:lnSpc>
              <a:spcBef>
                <a:spcPts val="1200"/>
              </a:spcBef>
              <a:spcAft>
                <a:spcPts val="0"/>
              </a:spcAft>
              <a:buSzPts val="1100"/>
              <a:buNone/>
            </a:pPr>
            <a:r>
              <a:rPr lang="it">
                <a:solidFill>
                  <a:schemeClr val="dk1"/>
                </a:solidFill>
              </a:rPr>
              <a:t>Nella foto: Una ragazza trasporta suo fratello mentre cammina attraverso una strada allagata dopo le forti piogge, alle periferie di Agartala, India, il 18 giugno 2022.</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1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B69"/>
        </a:solidFill>
      </p:bgPr>
    </p:bg>
    <p:spTree>
      <p:nvGrpSpPr>
        <p:cNvPr id="53" name="Shape 53"/>
        <p:cNvGrpSpPr/>
        <p:nvPr/>
      </p:nvGrpSpPr>
      <p:grpSpPr>
        <a:xfrm>
          <a:off x="0" y="0"/>
          <a:ext cx="0" cy="0"/>
          <a:chOff x="0" y="0"/>
          <a:chExt cx="0" cy="0"/>
        </a:xfrm>
      </p:grpSpPr>
      <p:sp>
        <p:nvSpPr>
          <p:cNvPr id="54" name="Google Shape;54;p1"/>
          <p:cNvSpPr txBox="1"/>
          <p:nvPr>
            <p:ph type="ctrTitle"/>
          </p:nvPr>
        </p:nvSpPr>
        <p:spPr>
          <a:xfrm>
            <a:off x="2772775" y="2571750"/>
            <a:ext cx="5721600" cy="8700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SzPct val="111111"/>
              <a:buNone/>
            </a:pPr>
            <a:r>
              <a:rPr b="1" lang="it">
                <a:solidFill>
                  <a:schemeClr val="lt1"/>
                </a:solidFill>
                <a:latin typeface="Nunito"/>
                <a:ea typeface="Nunito"/>
                <a:cs typeface="Nunito"/>
                <a:sym typeface="Nunito"/>
              </a:rPr>
              <a:t>Meteo estremo</a:t>
            </a:r>
            <a:endParaRPr b="1">
              <a:solidFill>
                <a:schemeClr val="lt1"/>
              </a:solidFill>
              <a:latin typeface="Nunito"/>
              <a:ea typeface="Nunito"/>
              <a:cs typeface="Nunito"/>
              <a:sym typeface="Nunito"/>
            </a:endParaRPr>
          </a:p>
        </p:txBody>
      </p:sp>
      <p:sp>
        <p:nvSpPr>
          <p:cNvPr id="55" name="Google Shape;55;p1"/>
          <p:cNvSpPr txBox="1"/>
          <p:nvPr>
            <p:ph idx="1" type="subTitle"/>
          </p:nvPr>
        </p:nvSpPr>
        <p:spPr>
          <a:xfrm>
            <a:off x="2772775" y="3478775"/>
            <a:ext cx="6054300" cy="79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it" sz="2000">
                <a:solidFill>
                  <a:schemeClr val="lt1"/>
                </a:solidFill>
                <a:latin typeface="Nunito ExtraLight"/>
                <a:ea typeface="Nunito ExtraLight"/>
                <a:cs typeface="Nunito ExtraLight"/>
                <a:sym typeface="Nunito ExtraLight"/>
              </a:rPr>
              <a:t>Adottare misure urgenti per combattere </a:t>
            </a:r>
            <a:br>
              <a:rPr lang="it" sz="2000">
                <a:solidFill>
                  <a:schemeClr val="lt1"/>
                </a:solidFill>
                <a:latin typeface="Nunito ExtraLight"/>
                <a:ea typeface="Nunito ExtraLight"/>
                <a:cs typeface="Nunito ExtraLight"/>
                <a:sym typeface="Nunito ExtraLight"/>
              </a:rPr>
            </a:br>
            <a:r>
              <a:rPr lang="it" sz="2000">
                <a:solidFill>
                  <a:schemeClr val="lt1"/>
                </a:solidFill>
                <a:latin typeface="Nunito ExtraLight"/>
                <a:ea typeface="Nunito ExtraLight"/>
                <a:cs typeface="Nunito ExtraLight"/>
                <a:sym typeface="Nunito ExtraLight"/>
              </a:rPr>
              <a:t>il cambiamento climatico e le sue conseguenze.</a:t>
            </a:r>
            <a:endParaRPr sz="2000">
              <a:solidFill>
                <a:schemeClr val="lt1"/>
              </a:solidFill>
              <a:latin typeface="Nunito ExtraLight"/>
              <a:ea typeface="Nunito ExtraLight"/>
              <a:cs typeface="Nunito ExtraLight"/>
              <a:sym typeface="Nunito ExtraLight"/>
            </a:endParaRPr>
          </a:p>
        </p:txBody>
      </p:sp>
      <p:sp>
        <p:nvSpPr>
          <p:cNvPr id="56" name="Google Shape;56;p1"/>
          <p:cNvSpPr/>
          <p:nvPr/>
        </p:nvSpPr>
        <p:spPr>
          <a:xfrm>
            <a:off x="875275" y="0"/>
            <a:ext cx="1788000" cy="3429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 name="Google Shape;57;p1"/>
          <p:cNvPicPr preferRelativeResize="0"/>
          <p:nvPr/>
        </p:nvPicPr>
        <p:blipFill rotWithShape="1">
          <a:blip r:embed="rId3">
            <a:alphaModFix/>
          </a:blip>
          <a:srcRect b="0" l="0" r="0" t="0"/>
          <a:stretch/>
        </p:blipFill>
        <p:spPr>
          <a:xfrm>
            <a:off x="875272" y="432875"/>
            <a:ext cx="1044550" cy="942050"/>
          </a:xfrm>
          <a:prstGeom prst="rect">
            <a:avLst/>
          </a:prstGeom>
          <a:noFill/>
          <a:ln>
            <a:noFill/>
          </a:ln>
        </p:spPr>
      </p:pic>
      <p:pic>
        <p:nvPicPr>
          <p:cNvPr id="58" name="Google Shape;58;p1"/>
          <p:cNvPicPr preferRelativeResize="0"/>
          <p:nvPr/>
        </p:nvPicPr>
        <p:blipFill rotWithShape="1">
          <a:blip r:embed="rId4">
            <a:alphaModFix/>
          </a:blip>
          <a:srcRect b="0" l="0" r="0" t="0"/>
          <a:stretch/>
        </p:blipFill>
        <p:spPr>
          <a:xfrm>
            <a:off x="0" y="4842025"/>
            <a:ext cx="9144003" cy="38850"/>
          </a:xfrm>
          <a:prstGeom prst="rect">
            <a:avLst/>
          </a:prstGeom>
          <a:noFill/>
          <a:ln>
            <a:noFill/>
          </a:ln>
        </p:spPr>
      </p:pic>
      <p:sp>
        <p:nvSpPr>
          <p:cNvPr id="59" name="Google Shape;59;p1"/>
          <p:cNvSpPr/>
          <p:nvPr/>
        </p:nvSpPr>
        <p:spPr>
          <a:xfrm>
            <a:off x="875275" y="2583750"/>
            <a:ext cx="1788000" cy="25599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it"/>
              <a:t>‹#›</a:t>
            </a:fld>
            <a:endParaRPr/>
          </a:p>
        </p:txBody>
      </p:sp>
      <p:pic>
        <p:nvPicPr>
          <p:cNvPr id="61" name="Google Shape;61;p1"/>
          <p:cNvPicPr preferRelativeResize="0"/>
          <p:nvPr/>
        </p:nvPicPr>
        <p:blipFill rotWithShape="1">
          <a:blip r:embed="rId5">
            <a:alphaModFix/>
          </a:blip>
          <a:srcRect b="0" l="0" r="0" t="0"/>
          <a:stretch/>
        </p:blipFill>
        <p:spPr>
          <a:xfrm>
            <a:off x="875275" y="2571775"/>
            <a:ext cx="1787999" cy="1787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BEE2"/>
        </a:solidFill>
      </p:bgPr>
    </p:bg>
    <p:spTree>
      <p:nvGrpSpPr>
        <p:cNvPr id="152" name="Shape 152"/>
        <p:cNvGrpSpPr/>
        <p:nvPr/>
      </p:nvGrpSpPr>
      <p:grpSpPr>
        <a:xfrm>
          <a:off x="0" y="0"/>
          <a:ext cx="0" cy="0"/>
          <a:chOff x="0" y="0"/>
          <a:chExt cx="0" cy="0"/>
        </a:xfrm>
      </p:grpSpPr>
      <p:sp>
        <p:nvSpPr>
          <p:cNvPr id="153" name="Google Shape;153;p10"/>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Una storia di  </a:t>
            </a:r>
            <a:br>
              <a:rPr lang="it">
                <a:solidFill>
                  <a:schemeClr val="lt1"/>
                </a:solidFill>
                <a:latin typeface="Nunito Light"/>
                <a:ea typeface="Nunito Light"/>
                <a:cs typeface="Nunito Light"/>
                <a:sym typeface="Nunito Light"/>
              </a:rPr>
            </a:br>
            <a:r>
              <a:rPr lang="it">
                <a:solidFill>
                  <a:schemeClr val="lt1"/>
                </a:solidFill>
                <a:highlight>
                  <a:srgbClr val="417F45"/>
                </a:highlight>
                <a:latin typeface="Nunito Light"/>
                <a:ea typeface="Nunito Light"/>
                <a:cs typeface="Nunito Light"/>
                <a:sym typeface="Nunito Light"/>
              </a:rPr>
              <a:t>protagonisti</a:t>
            </a:r>
            <a:endParaRPr>
              <a:solidFill>
                <a:schemeClr val="lt1"/>
              </a:solidFill>
              <a:highlight>
                <a:srgbClr val="417F45"/>
              </a:highlight>
              <a:latin typeface="Nunito Light"/>
              <a:ea typeface="Nunito Light"/>
              <a:cs typeface="Nunito Light"/>
              <a:sym typeface="Nunito Light"/>
            </a:endParaRPr>
          </a:p>
        </p:txBody>
      </p:sp>
      <p:pic>
        <p:nvPicPr>
          <p:cNvPr id="154" name="Google Shape;154;p10"/>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155" name="Google Shape;155;p10"/>
          <p:cNvPicPr preferRelativeResize="0"/>
          <p:nvPr/>
        </p:nvPicPr>
        <p:blipFill rotWithShape="1">
          <a:blip r:embed="rId4">
            <a:alphaModFix/>
          </a:blip>
          <a:srcRect b="0" l="0" r="0" t="0"/>
          <a:stretch/>
        </p:blipFill>
        <p:spPr>
          <a:xfrm>
            <a:off x="0" y="4842025"/>
            <a:ext cx="9144003" cy="38850"/>
          </a:xfrm>
          <a:prstGeom prst="rect">
            <a:avLst/>
          </a:prstGeom>
          <a:noFill/>
          <a:ln>
            <a:noFill/>
          </a:ln>
        </p:spPr>
      </p:pic>
      <p:pic>
        <p:nvPicPr>
          <p:cNvPr id="156" name="Google Shape;156;p10"/>
          <p:cNvPicPr preferRelativeResize="0"/>
          <p:nvPr/>
        </p:nvPicPr>
        <p:blipFill rotWithShape="1">
          <a:blip r:embed="rId5">
            <a:alphaModFix/>
          </a:blip>
          <a:srcRect b="0" l="0" r="0" t="0"/>
          <a:stretch/>
        </p:blipFill>
        <p:spPr>
          <a:xfrm>
            <a:off x="7992200" y="-801850"/>
            <a:ext cx="1195750" cy="6747202"/>
          </a:xfrm>
          <a:prstGeom prst="rect">
            <a:avLst/>
          </a:prstGeom>
          <a:noFill/>
          <a:ln>
            <a:noFill/>
          </a:ln>
        </p:spPr>
      </p:pic>
      <p:sp>
        <p:nvSpPr>
          <p:cNvPr id="157" name="Google Shape;157;p10"/>
          <p:cNvSpPr/>
          <p:nvPr/>
        </p:nvSpPr>
        <p:spPr>
          <a:xfrm>
            <a:off x="875275" y="0"/>
            <a:ext cx="1788000" cy="3429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0"/>
          <p:cNvSpPr/>
          <p:nvPr/>
        </p:nvSpPr>
        <p:spPr>
          <a:xfrm>
            <a:off x="875275" y="4607175"/>
            <a:ext cx="1788000" cy="5367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10"/>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pic>
        <p:nvPicPr>
          <p:cNvPr id="164" name="Google Shape;164;p11"/>
          <p:cNvPicPr preferRelativeResize="0"/>
          <p:nvPr/>
        </p:nvPicPr>
        <p:blipFill rotWithShape="1">
          <a:blip r:embed="rId3">
            <a:alphaModFix/>
          </a:blip>
          <a:srcRect b="7777" l="0" r="0" t="7776"/>
          <a:stretch/>
        </p:blipFill>
        <p:spPr>
          <a:xfrm>
            <a:off x="0" y="0"/>
            <a:ext cx="9144001" cy="5143500"/>
          </a:xfrm>
          <a:prstGeom prst="rect">
            <a:avLst/>
          </a:prstGeom>
          <a:noFill/>
          <a:ln>
            <a:noFill/>
          </a:ln>
        </p:spPr>
      </p:pic>
      <p:sp>
        <p:nvSpPr>
          <p:cNvPr id="165" name="Google Shape;165;p11"/>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15000"/>
              </a:lnSpc>
              <a:spcBef>
                <a:spcPts val="0"/>
              </a:spcBef>
              <a:spcAft>
                <a:spcPts val="0"/>
              </a:spcAft>
              <a:buSzPts val="5200"/>
              <a:buNone/>
            </a:pPr>
            <a:r>
              <a:rPr lang="it">
                <a:solidFill>
                  <a:schemeClr val="lt1"/>
                </a:solidFill>
                <a:highlight>
                  <a:srgbClr val="417F45"/>
                </a:highlight>
                <a:latin typeface="Nunito Light"/>
                <a:ea typeface="Nunito Light"/>
                <a:cs typeface="Nunito Light"/>
                <a:sym typeface="Nunito Light"/>
              </a:rPr>
              <a:t>Mozambico</a:t>
            </a:r>
            <a:endParaRPr>
              <a:solidFill>
                <a:schemeClr val="lt1"/>
              </a:solidFill>
              <a:highlight>
                <a:srgbClr val="417F45"/>
              </a:highlight>
              <a:latin typeface="Nunito Light"/>
              <a:ea typeface="Nunito Light"/>
              <a:cs typeface="Nunito Light"/>
              <a:sym typeface="Nunito Light"/>
            </a:endParaRPr>
          </a:p>
        </p:txBody>
      </p:sp>
      <p:pic>
        <p:nvPicPr>
          <p:cNvPr id="166" name="Google Shape;166;p11"/>
          <p:cNvPicPr preferRelativeResize="0"/>
          <p:nvPr/>
        </p:nvPicPr>
        <p:blipFill rotWithShape="1">
          <a:blip r:embed="rId4">
            <a:alphaModFix/>
          </a:blip>
          <a:srcRect b="0" l="0" r="0" t="0"/>
          <a:stretch/>
        </p:blipFill>
        <p:spPr>
          <a:xfrm>
            <a:off x="875273" y="432875"/>
            <a:ext cx="1044474" cy="564175"/>
          </a:xfrm>
          <a:prstGeom prst="rect">
            <a:avLst/>
          </a:prstGeom>
          <a:noFill/>
          <a:ln>
            <a:noFill/>
          </a:ln>
        </p:spPr>
      </p:pic>
      <p:sp>
        <p:nvSpPr>
          <p:cNvPr id="167" name="Google Shape;167;p11"/>
          <p:cNvSpPr/>
          <p:nvPr/>
        </p:nvSpPr>
        <p:spPr>
          <a:xfrm>
            <a:off x="875275" y="0"/>
            <a:ext cx="1788000" cy="3429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1"/>
          <p:cNvSpPr/>
          <p:nvPr/>
        </p:nvSpPr>
        <p:spPr>
          <a:xfrm>
            <a:off x="875275" y="4607175"/>
            <a:ext cx="1788000" cy="5367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1"/>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BEE2"/>
        </a:solidFill>
      </p:bgPr>
    </p:bg>
    <p:spTree>
      <p:nvGrpSpPr>
        <p:cNvPr id="173" name="Shape 173"/>
        <p:cNvGrpSpPr/>
        <p:nvPr/>
      </p:nvGrpSpPr>
      <p:grpSpPr>
        <a:xfrm>
          <a:off x="0" y="0"/>
          <a:ext cx="0" cy="0"/>
          <a:chOff x="0" y="0"/>
          <a:chExt cx="0" cy="0"/>
        </a:xfrm>
      </p:grpSpPr>
      <p:sp>
        <p:nvSpPr>
          <p:cNvPr id="174" name="Google Shape;174;p12"/>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Una innovazione  </a:t>
            </a:r>
            <a:br>
              <a:rPr lang="it">
                <a:solidFill>
                  <a:schemeClr val="lt1"/>
                </a:solidFill>
                <a:latin typeface="Nunito Light"/>
                <a:ea typeface="Nunito Light"/>
                <a:cs typeface="Nunito Light"/>
                <a:sym typeface="Nunito Light"/>
              </a:rPr>
            </a:br>
            <a:r>
              <a:rPr lang="it">
                <a:solidFill>
                  <a:schemeClr val="lt1"/>
                </a:solidFill>
                <a:highlight>
                  <a:srgbClr val="417F45"/>
                </a:highlight>
                <a:latin typeface="Nunito Light"/>
                <a:ea typeface="Nunito Light"/>
                <a:cs typeface="Nunito Light"/>
                <a:sym typeface="Nunito Light"/>
              </a:rPr>
              <a:t>tecnologica</a:t>
            </a:r>
            <a:endParaRPr>
              <a:solidFill>
                <a:schemeClr val="lt1"/>
              </a:solidFill>
              <a:highlight>
                <a:srgbClr val="417F45"/>
              </a:highlight>
              <a:latin typeface="Nunito Light"/>
              <a:ea typeface="Nunito Light"/>
              <a:cs typeface="Nunito Light"/>
              <a:sym typeface="Nunito Light"/>
            </a:endParaRPr>
          </a:p>
        </p:txBody>
      </p:sp>
      <p:pic>
        <p:nvPicPr>
          <p:cNvPr id="175" name="Google Shape;175;p12"/>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176" name="Google Shape;176;p12"/>
          <p:cNvPicPr preferRelativeResize="0"/>
          <p:nvPr/>
        </p:nvPicPr>
        <p:blipFill rotWithShape="1">
          <a:blip r:embed="rId4">
            <a:alphaModFix/>
          </a:blip>
          <a:srcRect b="0" l="0" r="0" t="0"/>
          <a:stretch/>
        </p:blipFill>
        <p:spPr>
          <a:xfrm>
            <a:off x="0" y="4842025"/>
            <a:ext cx="9144003" cy="38850"/>
          </a:xfrm>
          <a:prstGeom prst="rect">
            <a:avLst/>
          </a:prstGeom>
          <a:noFill/>
          <a:ln>
            <a:noFill/>
          </a:ln>
        </p:spPr>
      </p:pic>
      <p:pic>
        <p:nvPicPr>
          <p:cNvPr id="177" name="Google Shape;177;p12"/>
          <p:cNvPicPr preferRelativeResize="0"/>
          <p:nvPr/>
        </p:nvPicPr>
        <p:blipFill rotWithShape="1">
          <a:blip r:embed="rId5">
            <a:alphaModFix/>
          </a:blip>
          <a:srcRect b="0" l="0" r="0" t="0"/>
          <a:stretch/>
        </p:blipFill>
        <p:spPr>
          <a:xfrm>
            <a:off x="7992200" y="-801850"/>
            <a:ext cx="1195750" cy="6747202"/>
          </a:xfrm>
          <a:prstGeom prst="rect">
            <a:avLst/>
          </a:prstGeom>
          <a:noFill/>
          <a:ln>
            <a:noFill/>
          </a:ln>
        </p:spPr>
      </p:pic>
      <p:sp>
        <p:nvSpPr>
          <p:cNvPr id="178" name="Google Shape;178;p12"/>
          <p:cNvSpPr/>
          <p:nvPr/>
        </p:nvSpPr>
        <p:spPr>
          <a:xfrm>
            <a:off x="875275" y="0"/>
            <a:ext cx="1788000" cy="3429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12"/>
          <p:cNvSpPr/>
          <p:nvPr/>
        </p:nvSpPr>
        <p:spPr>
          <a:xfrm>
            <a:off x="875275" y="4607175"/>
            <a:ext cx="1788000" cy="5367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2"/>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4" name="Shape 184"/>
        <p:cNvGrpSpPr/>
        <p:nvPr/>
      </p:nvGrpSpPr>
      <p:grpSpPr>
        <a:xfrm>
          <a:off x="0" y="0"/>
          <a:ext cx="0" cy="0"/>
          <a:chOff x="0" y="0"/>
          <a:chExt cx="0" cy="0"/>
        </a:xfrm>
      </p:grpSpPr>
      <p:pic>
        <p:nvPicPr>
          <p:cNvPr id="185" name="Google Shape;185;p13"/>
          <p:cNvPicPr preferRelativeResize="0"/>
          <p:nvPr/>
        </p:nvPicPr>
        <p:blipFill rotWithShape="1">
          <a:blip r:embed="rId3">
            <a:alphaModFix/>
          </a:blip>
          <a:srcRect b="0" l="0" r="11110" t="0"/>
          <a:stretch/>
        </p:blipFill>
        <p:spPr>
          <a:xfrm>
            <a:off x="0" y="0"/>
            <a:ext cx="9144001" cy="5143500"/>
          </a:xfrm>
          <a:prstGeom prst="rect">
            <a:avLst/>
          </a:prstGeom>
          <a:noFill/>
          <a:ln>
            <a:noFill/>
          </a:ln>
        </p:spPr>
      </p:pic>
      <p:sp>
        <p:nvSpPr>
          <p:cNvPr id="186" name="Google Shape;186;p13"/>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15000"/>
              </a:lnSpc>
              <a:spcBef>
                <a:spcPts val="0"/>
              </a:spcBef>
              <a:spcAft>
                <a:spcPts val="0"/>
              </a:spcAft>
              <a:buSzPts val="5200"/>
              <a:buNone/>
            </a:pPr>
            <a:r>
              <a:rPr lang="it">
                <a:solidFill>
                  <a:schemeClr val="lt1"/>
                </a:solidFill>
                <a:highlight>
                  <a:srgbClr val="417F45"/>
                </a:highlight>
                <a:latin typeface="Nunito Light"/>
                <a:ea typeface="Nunito Light"/>
                <a:cs typeface="Nunito Light"/>
                <a:sym typeface="Nunito Light"/>
              </a:rPr>
              <a:t>Droni e 3D</a:t>
            </a:r>
            <a:endParaRPr>
              <a:solidFill>
                <a:schemeClr val="lt1"/>
              </a:solidFill>
              <a:highlight>
                <a:srgbClr val="417F45"/>
              </a:highlight>
              <a:latin typeface="Nunito Light"/>
              <a:ea typeface="Nunito Light"/>
              <a:cs typeface="Nunito Light"/>
              <a:sym typeface="Nunito Light"/>
            </a:endParaRPr>
          </a:p>
        </p:txBody>
      </p:sp>
      <p:pic>
        <p:nvPicPr>
          <p:cNvPr id="187" name="Google Shape;187;p13"/>
          <p:cNvPicPr preferRelativeResize="0"/>
          <p:nvPr/>
        </p:nvPicPr>
        <p:blipFill rotWithShape="1">
          <a:blip r:embed="rId4">
            <a:alphaModFix/>
          </a:blip>
          <a:srcRect b="0" l="0" r="0" t="0"/>
          <a:stretch/>
        </p:blipFill>
        <p:spPr>
          <a:xfrm>
            <a:off x="875273" y="432875"/>
            <a:ext cx="1044474" cy="564175"/>
          </a:xfrm>
          <a:prstGeom prst="rect">
            <a:avLst/>
          </a:prstGeom>
          <a:noFill/>
          <a:ln>
            <a:noFill/>
          </a:ln>
        </p:spPr>
      </p:pic>
      <p:sp>
        <p:nvSpPr>
          <p:cNvPr id="188" name="Google Shape;188;p13"/>
          <p:cNvSpPr/>
          <p:nvPr/>
        </p:nvSpPr>
        <p:spPr>
          <a:xfrm>
            <a:off x="875275" y="0"/>
            <a:ext cx="1788000" cy="3429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3"/>
          <p:cNvSpPr/>
          <p:nvPr/>
        </p:nvSpPr>
        <p:spPr>
          <a:xfrm>
            <a:off x="875275" y="4607175"/>
            <a:ext cx="1788000" cy="5367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3"/>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7F45"/>
        </a:solidFill>
      </p:bgPr>
    </p:bg>
    <p:spTree>
      <p:nvGrpSpPr>
        <p:cNvPr id="194" name="Shape 194"/>
        <p:cNvGrpSpPr/>
        <p:nvPr/>
      </p:nvGrpSpPr>
      <p:grpSpPr>
        <a:xfrm>
          <a:off x="0" y="0"/>
          <a:ext cx="0" cy="0"/>
          <a:chOff x="0" y="0"/>
          <a:chExt cx="0" cy="0"/>
        </a:xfrm>
      </p:grpSpPr>
      <p:sp>
        <p:nvSpPr>
          <p:cNvPr id="195" name="Google Shape;195;p14"/>
          <p:cNvSpPr/>
          <p:nvPr/>
        </p:nvSpPr>
        <p:spPr>
          <a:xfrm>
            <a:off x="875275" y="0"/>
            <a:ext cx="1788000" cy="342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6" name="Google Shape;196;p14"/>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197" name="Google Shape;197;p14"/>
          <p:cNvPicPr preferRelativeResize="0"/>
          <p:nvPr/>
        </p:nvPicPr>
        <p:blipFill rotWithShape="1">
          <a:blip r:embed="rId4">
            <a:alphaModFix/>
          </a:blip>
          <a:srcRect b="0" l="0" r="0" t="0"/>
          <a:stretch/>
        </p:blipFill>
        <p:spPr>
          <a:xfrm>
            <a:off x="0" y="4842025"/>
            <a:ext cx="9144003" cy="38850"/>
          </a:xfrm>
          <a:prstGeom prst="rect">
            <a:avLst/>
          </a:prstGeom>
          <a:noFill/>
          <a:ln>
            <a:noFill/>
          </a:ln>
        </p:spPr>
      </p:pic>
      <p:sp>
        <p:nvSpPr>
          <p:cNvPr id="198" name="Google Shape;198;p14"/>
          <p:cNvSpPr/>
          <p:nvPr/>
        </p:nvSpPr>
        <p:spPr>
          <a:xfrm>
            <a:off x="875275" y="4607175"/>
            <a:ext cx="17880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14"/>
          <p:cNvSpPr txBox="1"/>
          <p:nvPr>
            <p:ph type="ctrTitle"/>
          </p:nvPr>
        </p:nvSpPr>
        <p:spPr>
          <a:xfrm>
            <a:off x="2772775" y="624200"/>
            <a:ext cx="4629600" cy="8700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SzPct val="111111"/>
              <a:buNone/>
            </a:pPr>
            <a:r>
              <a:rPr b="1" lang="it">
                <a:solidFill>
                  <a:schemeClr val="lt1"/>
                </a:solidFill>
                <a:latin typeface="Nunito"/>
                <a:ea typeface="Nunito"/>
                <a:cs typeface="Nunito"/>
                <a:sym typeface="Nunito"/>
              </a:rPr>
              <a:t>Ora tocca a voi</a:t>
            </a:r>
            <a:endParaRPr b="1">
              <a:solidFill>
                <a:schemeClr val="lt1"/>
              </a:solidFill>
              <a:latin typeface="Nunito"/>
              <a:ea typeface="Nunito"/>
              <a:cs typeface="Nunito"/>
              <a:sym typeface="Nunito"/>
            </a:endParaRPr>
          </a:p>
        </p:txBody>
      </p:sp>
      <p:sp>
        <p:nvSpPr>
          <p:cNvPr id="200" name="Google Shape;200;p14"/>
          <p:cNvSpPr txBox="1"/>
          <p:nvPr/>
        </p:nvSpPr>
        <p:spPr>
          <a:xfrm>
            <a:off x="2772775" y="1531225"/>
            <a:ext cx="6220500" cy="7926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rgbClr val="FFFFFF"/>
              </a:buClr>
              <a:buSzPts val="2000"/>
              <a:buFont typeface="Nunito ExtraLight"/>
              <a:buAutoNum type="arabicPeriod"/>
            </a:pPr>
            <a:r>
              <a:rPr b="1" i="0" lang="it" sz="2000" u="none" cap="none" strike="noStrike">
                <a:solidFill>
                  <a:srgbClr val="FFFFFF"/>
                </a:solidFill>
                <a:latin typeface="Nunito"/>
                <a:ea typeface="Nunito"/>
                <a:cs typeface="Nunito"/>
                <a:sym typeface="Nunito"/>
              </a:rPr>
              <a:t>Leggete</a:t>
            </a:r>
            <a:r>
              <a:rPr b="0" i="0" lang="it" sz="2000" u="none" cap="none" strike="noStrike">
                <a:solidFill>
                  <a:srgbClr val="FFFFFF"/>
                </a:solidFill>
                <a:latin typeface="Nunito ExtraLight"/>
                <a:ea typeface="Nunito ExtraLight"/>
                <a:cs typeface="Nunito ExtraLight"/>
                <a:sym typeface="Nunito ExtraLight"/>
              </a:rPr>
              <a:t> la scheda sul cambiamento climatico </a:t>
            </a:r>
            <a:br>
              <a:rPr b="0" i="0" lang="it" sz="2000" u="none" cap="none" strike="noStrike">
                <a:solidFill>
                  <a:srgbClr val="FFFFFF"/>
                </a:solidFill>
                <a:latin typeface="Nunito ExtraLight"/>
                <a:ea typeface="Nunito ExtraLight"/>
                <a:cs typeface="Nunito ExtraLight"/>
                <a:sym typeface="Nunito ExtraLight"/>
              </a:rPr>
            </a:br>
            <a:r>
              <a:rPr b="0" i="0" lang="it" sz="2000" u="none" cap="none" strike="noStrike">
                <a:solidFill>
                  <a:srgbClr val="FFFFFF"/>
                </a:solidFill>
                <a:latin typeface="Nunito ExtraLight"/>
                <a:ea typeface="Nunito ExtraLight"/>
                <a:cs typeface="Nunito ExtraLight"/>
                <a:sym typeface="Nunito ExtraLight"/>
              </a:rPr>
              <a:t>ed eventi estremi dove troverete maggiori informazioni su</a:t>
            </a:r>
            <a:r>
              <a:rPr lang="it" sz="2000">
                <a:solidFill>
                  <a:srgbClr val="FFFFFF"/>
                </a:solidFill>
                <a:latin typeface="Nunito ExtraLight"/>
                <a:ea typeface="Nunito ExtraLight"/>
                <a:cs typeface="Nunito ExtraLight"/>
                <a:sym typeface="Nunito ExtraLight"/>
              </a:rPr>
              <a:t>gli elementi illustrati</a:t>
            </a:r>
            <a:r>
              <a:rPr b="0" i="0" lang="it" sz="2000" u="none" cap="none" strike="noStrike">
                <a:solidFill>
                  <a:srgbClr val="FFFFFF"/>
                </a:solidFill>
                <a:latin typeface="Nunito ExtraLight"/>
                <a:ea typeface="Nunito ExtraLight"/>
                <a:cs typeface="Nunito ExtraLight"/>
                <a:sym typeface="Nunito ExtraLight"/>
              </a:rPr>
              <a:t> in questa presentazione.</a:t>
            </a:r>
            <a:endParaRPr b="0" i="0" sz="2000" u="none" cap="none" strike="noStrike">
              <a:solidFill>
                <a:srgbClr val="FFFFFF"/>
              </a:solidFill>
              <a:latin typeface="Nunito ExtraLight"/>
              <a:ea typeface="Nunito ExtraLight"/>
              <a:cs typeface="Nunito ExtraLight"/>
              <a:sym typeface="Nunito ExtraLight"/>
            </a:endParaRPr>
          </a:p>
          <a:p>
            <a:pPr indent="-355600" lvl="0" marL="457200" marR="0" rtl="0" algn="l">
              <a:lnSpc>
                <a:spcPct val="115000"/>
              </a:lnSpc>
              <a:spcBef>
                <a:spcPts val="0"/>
              </a:spcBef>
              <a:spcAft>
                <a:spcPts val="0"/>
              </a:spcAft>
              <a:buClr>
                <a:srgbClr val="FFFFFF"/>
              </a:buClr>
              <a:buSzPts val="2000"/>
              <a:buFont typeface="Nunito ExtraLight"/>
              <a:buAutoNum type="arabicPeriod"/>
            </a:pPr>
            <a:r>
              <a:rPr b="0" i="0" lang="it" sz="2000" u="none" cap="none" strike="noStrike">
                <a:solidFill>
                  <a:srgbClr val="FFFFFF"/>
                </a:solidFill>
                <a:latin typeface="Nunito ExtraLight"/>
                <a:ea typeface="Nunito ExtraLight"/>
                <a:cs typeface="Nunito ExtraLight"/>
                <a:sym typeface="Nunito ExtraLight"/>
              </a:rPr>
              <a:t>Nella scheda </a:t>
            </a:r>
            <a:r>
              <a:rPr b="1" i="0" lang="it" sz="2000" u="none" cap="none" strike="noStrike">
                <a:solidFill>
                  <a:srgbClr val="FFFFFF"/>
                </a:solidFill>
                <a:latin typeface="Nunito"/>
                <a:ea typeface="Nunito"/>
                <a:cs typeface="Nunito"/>
                <a:sym typeface="Nunito"/>
              </a:rPr>
              <a:t>troverete</a:t>
            </a:r>
            <a:r>
              <a:rPr b="0" i="0" lang="it" sz="2000" u="none" cap="none" strike="noStrike">
                <a:solidFill>
                  <a:srgbClr val="FFFFFF"/>
                </a:solidFill>
                <a:latin typeface="Nunito ExtraLight"/>
                <a:ea typeface="Nunito ExtraLight"/>
                <a:cs typeface="Nunito ExtraLight"/>
                <a:sym typeface="Nunito ExtraLight"/>
              </a:rPr>
              <a:t> anche una serie </a:t>
            </a:r>
            <a:br>
              <a:rPr b="0" i="0" lang="it" sz="2000" u="none" cap="none" strike="noStrike">
                <a:solidFill>
                  <a:srgbClr val="FFFFFF"/>
                </a:solidFill>
                <a:latin typeface="Nunito ExtraLight"/>
                <a:ea typeface="Nunito ExtraLight"/>
                <a:cs typeface="Nunito ExtraLight"/>
                <a:sym typeface="Nunito ExtraLight"/>
              </a:rPr>
            </a:br>
            <a:r>
              <a:rPr b="0" i="0" lang="it" sz="2000" u="none" cap="none" strike="noStrike">
                <a:solidFill>
                  <a:srgbClr val="FFFFFF"/>
                </a:solidFill>
                <a:latin typeface="Nunito ExtraLight"/>
                <a:ea typeface="Nunito ExtraLight"/>
                <a:cs typeface="Nunito ExtraLight"/>
                <a:sym typeface="Nunito ExtraLight"/>
              </a:rPr>
              <a:t>di consigli su </a:t>
            </a:r>
            <a:r>
              <a:rPr b="1" i="0" lang="it" sz="2000" u="none" cap="none" strike="noStrike">
                <a:solidFill>
                  <a:srgbClr val="FFFFFF"/>
                </a:solidFill>
                <a:latin typeface="Nunito"/>
                <a:ea typeface="Nunito"/>
                <a:cs typeface="Nunito"/>
                <a:sym typeface="Nunito"/>
              </a:rPr>
              <a:t>cosa può fare ciascuno di noi</a:t>
            </a:r>
            <a:br>
              <a:rPr b="1" i="0" lang="it" sz="2000" u="none" cap="none" strike="noStrike">
                <a:solidFill>
                  <a:srgbClr val="FFFFFF"/>
                </a:solidFill>
                <a:latin typeface="Nunito"/>
                <a:ea typeface="Nunito"/>
                <a:cs typeface="Nunito"/>
                <a:sym typeface="Nunito"/>
              </a:rPr>
            </a:br>
            <a:r>
              <a:rPr b="0" i="0" lang="it" sz="2000" u="none" cap="none" strike="noStrike">
                <a:solidFill>
                  <a:srgbClr val="FFFFFF"/>
                </a:solidFill>
                <a:latin typeface="Nunito ExtraLight"/>
                <a:ea typeface="Nunito ExtraLight"/>
                <a:cs typeface="Nunito ExtraLight"/>
                <a:sym typeface="Nunito ExtraLight"/>
              </a:rPr>
              <a:t>per contribuire a una gestione più sostenibile dell’acqua nel mondo.</a:t>
            </a:r>
            <a:endParaRPr b="0" i="0" sz="2000" u="none" cap="none" strike="noStrike">
              <a:solidFill>
                <a:srgbClr val="FFFFFF"/>
              </a:solidFill>
              <a:latin typeface="Nunito ExtraLight"/>
              <a:ea typeface="Nunito ExtraLight"/>
              <a:cs typeface="Nunito ExtraLight"/>
              <a:sym typeface="Nunito ExtraLight"/>
            </a:endParaRPr>
          </a:p>
          <a:p>
            <a:pPr indent="-355600" lvl="0" marL="457200" marR="0" rtl="0" algn="l">
              <a:lnSpc>
                <a:spcPct val="115000"/>
              </a:lnSpc>
              <a:spcBef>
                <a:spcPts val="0"/>
              </a:spcBef>
              <a:spcAft>
                <a:spcPts val="0"/>
              </a:spcAft>
              <a:buClr>
                <a:srgbClr val="FFFFFF"/>
              </a:buClr>
              <a:buSzPts val="2000"/>
              <a:buFont typeface="Nunito ExtraLight"/>
              <a:buAutoNum type="arabicPeriod"/>
            </a:pPr>
            <a:r>
              <a:rPr b="1" i="0" lang="it" sz="2000" u="none" cap="none" strike="noStrike">
                <a:solidFill>
                  <a:srgbClr val="FFFFFF"/>
                </a:solidFill>
                <a:latin typeface="Nunito"/>
                <a:ea typeface="Nunito"/>
                <a:cs typeface="Nunito"/>
                <a:sym typeface="Nunito"/>
              </a:rPr>
              <a:t>Preparate</a:t>
            </a:r>
            <a:r>
              <a:rPr b="0" i="0" lang="it" sz="2000" u="none" cap="none" strike="noStrike">
                <a:solidFill>
                  <a:srgbClr val="FFFFFF"/>
                </a:solidFill>
                <a:latin typeface="Nunito ExtraLight"/>
                <a:ea typeface="Nunito ExtraLight"/>
                <a:cs typeface="Nunito ExtraLight"/>
                <a:sym typeface="Nunito ExtraLight"/>
              </a:rPr>
              <a:t> una vostra presentazione ecc.</a:t>
            </a:r>
            <a:endParaRPr b="0" i="0" sz="2000" u="none" cap="none" strike="noStrike">
              <a:solidFill>
                <a:srgbClr val="FFFFFF"/>
              </a:solidFill>
              <a:latin typeface="Nunito ExtraLight"/>
              <a:ea typeface="Nunito ExtraLight"/>
              <a:cs typeface="Nunito ExtraLight"/>
              <a:sym typeface="Nunito ExtraLight"/>
            </a:endParaRPr>
          </a:p>
        </p:txBody>
      </p:sp>
      <p:sp>
        <p:nvSpPr>
          <p:cNvPr id="201" name="Google Shape;201;p14"/>
          <p:cNvSpPr txBox="1"/>
          <p:nvPr>
            <p:ph idx="12" type="sldNum"/>
          </p:nvPr>
        </p:nvSpPr>
        <p:spPr>
          <a:xfrm>
            <a:off x="875258"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dk1"/>
                </a:solidFill>
                <a:latin typeface="Montserrat"/>
                <a:ea typeface="Montserrat"/>
                <a:cs typeface="Montserrat"/>
                <a:sym typeface="Montserrat"/>
              </a:rPr>
              <a:t>‹#›</a:t>
            </a:fld>
            <a:endParaRPr b="1">
              <a:solidFill>
                <a:schemeClr val="dk1"/>
              </a:solidFill>
              <a:latin typeface="Montserrat"/>
              <a:ea typeface="Montserrat"/>
              <a:cs typeface="Montserrat"/>
              <a:sym typeface="Montserrat"/>
            </a:endParaRPr>
          </a:p>
        </p:txBody>
      </p:sp>
      <p:pic>
        <p:nvPicPr>
          <p:cNvPr id="202" name="Google Shape;202;p14"/>
          <p:cNvPicPr preferRelativeResize="0"/>
          <p:nvPr/>
        </p:nvPicPr>
        <p:blipFill rotWithShape="1">
          <a:blip r:embed="rId5">
            <a:alphaModFix/>
          </a:blip>
          <a:srcRect b="0" l="0" r="0" t="0"/>
          <a:stretch/>
        </p:blipFill>
        <p:spPr>
          <a:xfrm>
            <a:off x="875275" y="2571775"/>
            <a:ext cx="1787999" cy="17879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B69"/>
        </a:solidFill>
      </p:bgPr>
    </p:bg>
    <p:spTree>
      <p:nvGrpSpPr>
        <p:cNvPr id="206" name="Shape 206"/>
        <p:cNvGrpSpPr/>
        <p:nvPr/>
      </p:nvGrpSpPr>
      <p:grpSpPr>
        <a:xfrm>
          <a:off x="0" y="0"/>
          <a:ext cx="0" cy="0"/>
          <a:chOff x="0" y="0"/>
          <a:chExt cx="0" cy="0"/>
        </a:xfrm>
      </p:grpSpPr>
      <p:sp>
        <p:nvSpPr>
          <p:cNvPr id="207" name="Google Shape;207;p15"/>
          <p:cNvSpPr txBox="1"/>
          <p:nvPr>
            <p:ph type="ctrTitle"/>
          </p:nvPr>
        </p:nvSpPr>
        <p:spPr>
          <a:xfrm>
            <a:off x="2772775" y="2571750"/>
            <a:ext cx="3650700" cy="8700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it">
                <a:solidFill>
                  <a:schemeClr val="lt1"/>
                </a:solidFill>
                <a:latin typeface="Nunito"/>
                <a:ea typeface="Nunito"/>
                <a:cs typeface="Nunito"/>
                <a:sym typeface="Nunito"/>
              </a:rPr>
              <a:t>Grazie.</a:t>
            </a:r>
            <a:endParaRPr b="1">
              <a:solidFill>
                <a:schemeClr val="lt1"/>
              </a:solidFill>
              <a:latin typeface="Nunito"/>
              <a:ea typeface="Nunito"/>
              <a:cs typeface="Nunito"/>
              <a:sym typeface="Nunito"/>
            </a:endParaRPr>
          </a:p>
        </p:txBody>
      </p:sp>
      <p:pic>
        <p:nvPicPr>
          <p:cNvPr id="208" name="Google Shape;208;p15"/>
          <p:cNvPicPr preferRelativeResize="0"/>
          <p:nvPr/>
        </p:nvPicPr>
        <p:blipFill rotWithShape="1">
          <a:blip r:embed="rId3">
            <a:alphaModFix/>
          </a:blip>
          <a:srcRect b="0" l="0" r="0" t="0"/>
          <a:stretch/>
        </p:blipFill>
        <p:spPr>
          <a:xfrm>
            <a:off x="875272" y="432875"/>
            <a:ext cx="1044550" cy="942050"/>
          </a:xfrm>
          <a:prstGeom prst="rect">
            <a:avLst/>
          </a:prstGeom>
          <a:noFill/>
          <a:ln>
            <a:noFill/>
          </a:ln>
        </p:spPr>
      </p:pic>
      <p:pic>
        <p:nvPicPr>
          <p:cNvPr id="209" name="Google Shape;209;p15"/>
          <p:cNvPicPr preferRelativeResize="0"/>
          <p:nvPr/>
        </p:nvPicPr>
        <p:blipFill rotWithShape="1">
          <a:blip r:embed="rId4">
            <a:alphaModFix/>
          </a:blip>
          <a:srcRect b="0" l="0" r="0" t="0"/>
          <a:stretch/>
        </p:blipFill>
        <p:spPr>
          <a:xfrm>
            <a:off x="0" y="4842025"/>
            <a:ext cx="9144003" cy="38850"/>
          </a:xfrm>
          <a:prstGeom prst="rect">
            <a:avLst/>
          </a:prstGeom>
          <a:noFill/>
          <a:ln>
            <a:noFill/>
          </a:ln>
        </p:spPr>
      </p:pic>
      <p:sp>
        <p:nvSpPr>
          <p:cNvPr id="210" name="Google Shape;210;p15"/>
          <p:cNvSpPr/>
          <p:nvPr/>
        </p:nvSpPr>
        <p:spPr>
          <a:xfrm>
            <a:off x="875275" y="0"/>
            <a:ext cx="1788000" cy="3429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15"/>
          <p:cNvSpPr/>
          <p:nvPr/>
        </p:nvSpPr>
        <p:spPr>
          <a:xfrm>
            <a:off x="875275" y="2583750"/>
            <a:ext cx="1788000" cy="25599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BEE2"/>
        </a:solidFill>
      </p:bgPr>
    </p:bg>
    <p:spTree>
      <p:nvGrpSpPr>
        <p:cNvPr id="65" name="Shape 65"/>
        <p:cNvGrpSpPr/>
        <p:nvPr/>
      </p:nvGrpSpPr>
      <p:grpSpPr>
        <a:xfrm>
          <a:off x="0" y="0"/>
          <a:ext cx="0" cy="0"/>
          <a:chOff x="0" y="0"/>
          <a:chExt cx="0" cy="0"/>
        </a:xfrm>
      </p:grpSpPr>
      <p:sp>
        <p:nvSpPr>
          <p:cNvPr id="66" name="Google Shape;66;p2"/>
          <p:cNvSpPr txBox="1"/>
          <p:nvPr>
            <p:ph type="ctrTitle"/>
          </p:nvPr>
        </p:nvSpPr>
        <p:spPr>
          <a:xfrm>
            <a:off x="784800" y="1313375"/>
            <a:ext cx="73524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Che differenza c’è </a:t>
            </a:r>
            <a:endParaRPr>
              <a:solidFill>
                <a:schemeClr val="lt1"/>
              </a:solidFill>
              <a:latin typeface="Nunito Light"/>
              <a:ea typeface="Nunito Light"/>
              <a:cs typeface="Nunito Light"/>
              <a:sym typeface="Nunito Light"/>
            </a:endParaRPr>
          </a:p>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tra meteo e </a:t>
            </a:r>
            <a:r>
              <a:rPr lang="it">
                <a:solidFill>
                  <a:schemeClr val="lt1"/>
                </a:solidFill>
                <a:highlight>
                  <a:srgbClr val="417F45"/>
                </a:highlight>
                <a:latin typeface="Nunito Light"/>
                <a:ea typeface="Nunito Light"/>
                <a:cs typeface="Nunito Light"/>
                <a:sym typeface="Nunito Light"/>
              </a:rPr>
              <a:t>clima</a:t>
            </a:r>
            <a:endParaRPr>
              <a:solidFill>
                <a:schemeClr val="lt1"/>
              </a:solidFill>
              <a:latin typeface="Nunito Light"/>
              <a:ea typeface="Nunito Light"/>
              <a:cs typeface="Nunito Light"/>
              <a:sym typeface="Nunito Light"/>
            </a:endParaRPr>
          </a:p>
        </p:txBody>
      </p:sp>
      <p:sp>
        <p:nvSpPr>
          <p:cNvPr id="67" name="Google Shape;67;p2"/>
          <p:cNvSpPr/>
          <p:nvPr/>
        </p:nvSpPr>
        <p:spPr>
          <a:xfrm>
            <a:off x="875275" y="0"/>
            <a:ext cx="1788000" cy="3429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 name="Google Shape;68;p2"/>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69" name="Google Shape;69;p2"/>
          <p:cNvPicPr preferRelativeResize="0"/>
          <p:nvPr/>
        </p:nvPicPr>
        <p:blipFill rotWithShape="1">
          <a:blip r:embed="rId4">
            <a:alphaModFix/>
          </a:blip>
          <a:srcRect b="0" l="0" r="0" t="0"/>
          <a:stretch/>
        </p:blipFill>
        <p:spPr>
          <a:xfrm>
            <a:off x="0" y="4842025"/>
            <a:ext cx="9144003" cy="38850"/>
          </a:xfrm>
          <a:prstGeom prst="rect">
            <a:avLst/>
          </a:prstGeom>
          <a:noFill/>
          <a:ln>
            <a:noFill/>
          </a:ln>
        </p:spPr>
      </p:pic>
      <p:sp>
        <p:nvSpPr>
          <p:cNvPr id="70" name="Google Shape;70;p2"/>
          <p:cNvSpPr/>
          <p:nvPr/>
        </p:nvSpPr>
        <p:spPr>
          <a:xfrm>
            <a:off x="875275" y="4607175"/>
            <a:ext cx="1788000" cy="5367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1" name="Google Shape;71;p2"/>
          <p:cNvPicPr preferRelativeResize="0"/>
          <p:nvPr/>
        </p:nvPicPr>
        <p:blipFill rotWithShape="1">
          <a:blip r:embed="rId5">
            <a:alphaModFix/>
          </a:blip>
          <a:srcRect b="0" l="0" r="0" t="0"/>
          <a:stretch/>
        </p:blipFill>
        <p:spPr>
          <a:xfrm>
            <a:off x="6689078" y="-122364"/>
            <a:ext cx="3439625" cy="5625027"/>
          </a:xfrm>
          <a:prstGeom prst="rect">
            <a:avLst/>
          </a:prstGeom>
          <a:noFill/>
          <a:ln>
            <a:noFill/>
          </a:ln>
        </p:spPr>
      </p:pic>
      <p:sp>
        <p:nvSpPr>
          <p:cNvPr id="72" name="Google Shape;72;p2"/>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pic>
        <p:nvPicPr>
          <p:cNvPr id="77" name="Google Shape;77;p3"/>
          <p:cNvPicPr preferRelativeResize="0"/>
          <p:nvPr/>
        </p:nvPicPr>
        <p:blipFill rotWithShape="1">
          <a:blip r:embed="rId3">
            <a:alphaModFix/>
          </a:blip>
          <a:srcRect b="8745" l="0" r="0" t="8745"/>
          <a:stretch/>
        </p:blipFill>
        <p:spPr>
          <a:xfrm>
            <a:off x="0" y="0"/>
            <a:ext cx="9144000" cy="5143500"/>
          </a:xfrm>
          <a:prstGeom prst="rect">
            <a:avLst/>
          </a:prstGeom>
          <a:noFill/>
          <a:ln>
            <a:noFill/>
          </a:ln>
        </p:spPr>
      </p:pic>
      <p:sp>
        <p:nvSpPr>
          <p:cNvPr id="78" name="Google Shape;78;p3"/>
          <p:cNvSpPr txBox="1"/>
          <p:nvPr>
            <p:ph type="ctrTitle"/>
          </p:nvPr>
        </p:nvSpPr>
        <p:spPr>
          <a:xfrm>
            <a:off x="784800" y="1313375"/>
            <a:ext cx="7787700" cy="3183300"/>
          </a:xfrm>
          <a:prstGeom prst="rect">
            <a:avLst/>
          </a:prstGeom>
          <a:noFill/>
          <a:ln>
            <a:noFill/>
          </a:ln>
        </p:spPr>
        <p:txBody>
          <a:bodyPr anchorCtr="0" anchor="b" bIns="91425" lIns="91425" spcFirstLastPara="1" rIns="91425" wrap="square" tIns="91425">
            <a:normAutofit/>
          </a:bodyPr>
          <a:lstStyle/>
          <a:p>
            <a:pPr indent="0" lvl="0" marL="0" rtl="0" algn="l">
              <a:lnSpc>
                <a:spcPct val="115000"/>
              </a:lnSpc>
              <a:spcBef>
                <a:spcPts val="0"/>
              </a:spcBef>
              <a:spcAft>
                <a:spcPts val="0"/>
              </a:spcAft>
              <a:buSzPts val="5200"/>
              <a:buNone/>
            </a:pPr>
            <a:r>
              <a:rPr lang="it">
                <a:solidFill>
                  <a:schemeClr val="lt1"/>
                </a:solidFill>
                <a:highlight>
                  <a:srgbClr val="417F45"/>
                </a:highlight>
                <a:latin typeface="Nunito Light"/>
                <a:ea typeface="Nunito Light"/>
                <a:cs typeface="Nunito Light"/>
                <a:sym typeface="Nunito Light"/>
              </a:rPr>
              <a:t>La biosfera</a:t>
            </a:r>
            <a:endParaRPr>
              <a:solidFill>
                <a:schemeClr val="lt1"/>
              </a:solidFill>
              <a:highlight>
                <a:srgbClr val="417F45"/>
              </a:highlight>
              <a:latin typeface="Nunito Light"/>
              <a:ea typeface="Nunito Light"/>
              <a:cs typeface="Nunito Light"/>
              <a:sym typeface="Nunito Light"/>
            </a:endParaRPr>
          </a:p>
        </p:txBody>
      </p:sp>
      <p:sp>
        <p:nvSpPr>
          <p:cNvPr id="79" name="Google Shape;79;p3"/>
          <p:cNvSpPr/>
          <p:nvPr/>
        </p:nvSpPr>
        <p:spPr>
          <a:xfrm>
            <a:off x="875275" y="0"/>
            <a:ext cx="1788000" cy="3429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
          <p:cNvSpPr/>
          <p:nvPr/>
        </p:nvSpPr>
        <p:spPr>
          <a:xfrm>
            <a:off x="875275" y="4607175"/>
            <a:ext cx="1788000" cy="5367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3"/>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pic>
        <p:nvPicPr>
          <p:cNvPr id="82" name="Google Shape;82;p3"/>
          <p:cNvPicPr preferRelativeResize="0"/>
          <p:nvPr/>
        </p:nvPicPr>
        <p:blipFill rotWithShape="1">
          <a:blip r:embed="rId4">
            <a:alphaModFix/>
          </a:blip>
          <a:srcRect b="0" l="0" r="0" t="0"/>
          <a:stretch/>
        </p:blipFill>
        <p:spPr>
          <a:xfrm>
            <a:off x="875275" y="432871"/>
            <a:ext cx="1044550" cy="5641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pic>
        <p:nvPicPr>
          <p:cNvPr id="87" name="Google Shape;87;p4"/>
          <p:cNvPicPr preferRelativeResize="0"/>
          <p:nvPr/>
        </p:nvPicPr>
        <p:blipFill rotWithShape="1">
          <a:blip r:embed="rId3">
            <a:alphaModFix/>
          </a:blip>
          <a:srcRect b="0" l="0" r="0" t="0"/>
          <a:stretch/>
        </p:blipFill>
        <p:spPr>
          <a:xfrm>
            <a:off x="929600" y="0"/>
            <a:ext cx="7284792" cy="51435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7F45"/>
        </a:solidFill>
      </p:bgPr>
    </p:bg>
    <p:spTree>
      <p:nvGrpSpPr>
        <p:cNvPr id="91" name="Shape 91"/>
        <p:cNvGrpSpPr/>
        <p:nvPr/>
      </p:nvGrpSpPr>
      <p:grpSpPr>
        <a:xfrm>
          <a:off x="0" y="0"/>
          <a:ext cx="0" cy="0"/>
          <a:chOff x="0" y="0"/>
          <a:chExt cx="0" cy="0"/>
        </a:xfrm>
      </p:grpSpPr>
      <p:sp>
        <p:nvSpPr>
          <p:cNvPr id="92" name="Google Shape;92;p5"/>
          <p:cNvSpPr/>
          <p:nvPr/>
        </p:nvSpPr>
        <p:spPr>
          <a:xfrm>
            <a:off x="875275" y="0"/>
            <a:ext cx="1788000" cy="342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3" name="Google Shape;93;p5"/>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94" name="Google Shape;94;p5"/>
          <p:cNvPicPr preferRelativeResize="0"/>
          <p:nvPr/>
        </p:nvPicPr>
        <p:blipFill rotWithShape="1">
          <a:blip r:embed="rId4">
            <a:alphaModFix/>
          </a:blip>
          <a:srcRect b="0" l="0" r="0" t="0"/>
          <a:stretch/>
        </p:blipFill>
        <p:spPr>
          <a:xfrm>
            <a:off x="0" y="4842025"/>
            <a:ext cx="9144003" cy="38850"/>
          </a:xfrm>
          <a:prstGeom prst="rect">
            <a:avLst/>
          </a:prstGeom>
          <a:noFill/>
          <a:ln>
            <a:noFill/>
          </a:ln>
        </p:spPr>
      </p:pic>
      <p:sp>
        <p:nvSpPr>
          <p:cNvPr id="95" name="Google Shape;95;p5"/>
          <p:cNvSpPr/>
          <p:nvPr/>
        </p:nvSpPr>
        <p:spPr>
          <a:xfrm>
            <a:off x="875275" y="4607175"/>
            <a:ext cx="17880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5"/>
          <p:cNvSpPr/>
          <p:nvPr/>
        </p:nvSpPr>
        <p:spPr>
          <a:xfrm>
            <a:off x="1346111" y="1124350"/>
            <a:ext cx="1094100" cy="10941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it" sz="5000" u="none" cap="none" strike="noStrike">
                <a:solidFill>
                  <a:schemeClr val="lt1"/>
                </a:solidFill>
                <a:latin typeface="Nunito Black"/>
                <a:ea typeface="Nunito Black"/>
                <a:cs typeface="Nunito Black"/>
                <a:sym typeface="Nunito Black"/>
              </a:rPr>
              <a:t>1</a:t>
            </a:r>
            <a:endParaRPr b="0" i="0" sz="5000" u="none" cap="none" strike="noStrike">
              <a:solidFill>
                <a:schemeClr val="lt1"/>
              </a:solidFill>
              <a:latin typeface="Nunito Black"/>
              <a:ea typeface="Nunito Black"/>
              <a:cs typeface="Nunito Black"/>
              <a:sym typeface="Nunito Black"/>
            </a:endParaRPr>
          </a:p>
        </p:txBody>
      </p:sp>
      <p:sp>
        <p:nvSpPr>
          <p:cNvPr id="97" name="Google Shape;97;p5"/>
          <p:cNvSpPr/>
          <p:nvPr/>
        </p:nvSpPr>
        <p:spPr>
          <a:xfrm>
            <a:off x="3908087" y="1124350"/>
            <a:ext cx="1094100" cy="10941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it" sz="5000" u="none" cap="none" strike="noStrike">
                <a:solidFill>
                  <a:schemeClr val="lt1"/>
                </a:solidFill>
                <a:latin typeface="Nunito Black"/>
                <a:ea typeface="Nunito Black"/>
                <a:cs typeface="Nunito Black"/>
                <a:sym typeface="Nunito Black"/>
              </a:rPr>
              <a:t>2</a:t>
            </a:r>
            <a:endParaRPr b="0" i="0" sz="5000" u="none" cap="none" strike="noStrike">
              <a:solidFill>
                <a:schemeClr val="lt1"/>
              </a:solidFill>
              <a:latin typeface="Nunito Black"/>
              <a:ea typeface="Nunito Black"/>
              <a:cs typeface="Nunito Black"/>
              <a:sym typeface="Nunito Black"/>
            </a:endParaRPr>
          </a:p>
        </p:txBody>
      </p:sp>
      <p:sp>
        <p:nvSpPr>
          <p:cNvPr id="98" name="Google Shape;98;p5"/>
          <p:cNvSpPr/>
          <p:nvPr/>
        </p:nvSpPr>
        <p:spPr>
          <a:xfrm>
            <a:off x="6692262" y="1141750"/>
            <a:ext cx="1094100" cy="10941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it" sz="5000" u="none" cap="none" strike="noStrike">
                <a:solidFill>
                  <a:schemeClr val="lt1"/>
                </a:solidFill>
                <a:latin typeface="Nunito Black"/>
                <a:ea typeface="Nunito Black"/>
                <a:cs typeface="Nunito Black"/>
                <a:sym typeface="Nunito Black"/>
              </a:rPr>
              <a:t>3</a:t>
            </a:r>
            <a:endParaRPr b="0" i="0" sz="5000" u="none" cap="none" strike="noStrike">
              <a:solidFill>
                <a:schemeClr val="lt1"/>
              </a:solidFill>
              <a:latin typeface="Nunito Black"/>
              <a:ea typeface="Nunito Black"/>
              <a:cs typeface="Nunito Black"/>
              <a:sym typeface="Nunito Black"/>
            </a:endParaRPr>
          </a:p>
        </p:txBody>
      </p:sp>
      <p:sp>
        <p:nvSpPr>
          <p:cNvPr id="99" name="Google Shape;99;p5"/>
          <p:cNvSpPr txBox="1"/>
          <p:nvPr/>
        </p:nvSpPr>
        <p:spPr>
          <a:xfrm>
            <a:off x="3260602" y="2472660"/>
            <a:ext cx="2400600" cy="447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202B69"/>
              </a:buClr>
              <a:buSzPts val="1800"/>
              <a:buFont typeface="Nunito"/>
              <a:buNone/>
            </a:pPr>
            <a:r>
              <a:rPr b="1" i="0" lang="it" sz="2000" u="none" cap="none" strike="noStrike">
                <a:solidFill>
                  <a:srgbClr val="417F45"/>
                </a:solidFill>
                <a:highlight>
                  <a:schemeClr val="lt1"/>
                </a:highlight>
                <a:latin typeface="Nunito"/>
                <a:ea typeface="Nunito"/>
                <a:cs typeface="Nunito"/>
                <a:sym typeface="Nunito"/>
              </a:rPr>
              <a:t>Inquinamento</a:t>
            </a:r>
            <a:endParaRPr b="1" i="0" sz="2000" u="none" cap="none" strike="noStrike">
              <a:solidFill>
                <a:srgbClr val="417F45"/>
              </a:solidFill>
              <a:highlight>
                <a:schemeClr val="lt1"/>
              </a:highlight>
              <a:latin typeface="Nunito"/>
              <a:ea typeface="Nunito"/>
              <a:cs typeface="Nunito"/>
              <a:sym typeface="Nunito"/>
            </a:endParaRPr>
          </a:p>
        </p:txBody>
      </p:sp>
      <p:sp>
        <p:nvSpPr>
          <p:cNvPr id="100" name="Google Shape;100;p5"/>
          <p:cNvSpPr txBox="1"/>
          <p:nvPr/>
        </p:nvSpPr>
        <p:spPr>
          <a:xfrm>
            <a:off x="698615" y="2472674"/>
            <a:ext cx="2400600" cy="447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202B69"/>
              </a:buClr>
              <a:buSzPts val="1800"/>
              <a:buFont typeface="Nunito"/>
              <a:buNone/>
            </a:pPr>
            <a:r>
              <a:rPr b="1" i="0" lang="it" sz="2000" u="none" cap="none" strike="noStrike">
                <a:solidFill>
                  <a:srgbClr val="417F45"/>
                </a:solidFill>
                <a:highlight>
                  <a:schemeClr val="lt1"/>
                </a:highlight>
                <a:latin typeface="Nunito"/>
                <a:ea typeface="Nunito"/>
                <a:cs typeface="Nunito"/>
                <a:sym typeface="Nunito"/>
              </a:rPr>
              <a:t>Sicurezza</a:t>
            </a:r>
            <a:endParaRPr b="1" i="0" sz="2000" u="none" cap="none" strike="noStrike">
              <a:solidFill>
                <a:srgbClr val="417F45"/>
              </a:solidFill>
              <a:highlight>
                <a:schemeClr val="lt1"/>
              </a:highlight>
              <a:latin typeface="Nunito"/>
              <a:ea typeface="Nunito"/>
              <a:cs typeface="Nunito"/>
              <a:sym typeface="Nunito"/>
            </a:endParaRPr>
          </a:p>
        </p:txBody>
      </p:sp>
      <p:sp>
        <p:nvSpPr>
          <p:cNvPr id="101" name="Google Shape;101;p5"/>
          <p:cNvSpPr txBox="1"/>
          <p:nvPr/>
        </p:nvSpPr>
        <p:spPr>
          <a:xfrm>
            <a:off x="6044763" y="2472674"/>
            <a:ext cx="2400600" cy="447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it" sz="2000" u="none" cap="none" strike="noStrike">
                <a:solidFill>
                  <a:srgbClr val="417F45"/>
                </a:solidFill>
                <a:highlight>
                  <a:schemeClr val="lt1"/>
                </a:highlight>
                <a:latin typeface="Nunito"/>
                <a:ea typeface="Nunito"/>
                <a:cs typeface="Nunito"/>
                <a:sym typeface="Nunito"/>
              </a:rPr>
              <a:t>Migrazioni</a:t>
            </a:r>
            <a:endParaRPr b="1" i="0" sz="2000" u="none" cap="none" strike="noStrike">
              <a:solidFill>
                <a:srgbClr val="417F45"/>
              </a:solidFill>
              <a:highlight>
                <a:schemeClr val="lt1"/>
              </a:highlight>
              <a:latin typeface="Nunito"/>
              <a:ea typeface="Nunito"/>
              <a:cs typeface="Nunito"/>
              <a:sym typeface="Nunito"/>
            </a:endParaRPr>
          </a:p>
        </p:txBody>
      </p:sp>
      <p:sp>
        <p:nvSpPr>
          <p:cNvPr id="102" name="Google Shape;102;p5"/>
          <p:cNvSpPr txBox="1"/>
          <p:nvPr/>
        </p:nvSpPr>
        <p:spPr>
          <a:xfrm>
            <a:off x="0" y="379625"/>
            <a:ext cx="91440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400"/>
              <a:buFont typeface="Arial"/>
              <a:buNone/>
            </a:pPr>
            <a:r>
              <a:rPr b="1" i="0" lang="it" sz="3400" u="none" cap="none" strike="noStrike">
                <a:solidFill>
                  <a:srgbClr val="FFFFFF"/>
                </a:solidFill>
                <a:latin typeface="Nunito"/>
                <a:ea typeface="Nunito"/>
                <a:cs typeface="Nunito"/>
                <a:sym typeface="Nunito"/>
              </a:rPr>
              <a:t>IMPATTI</a:t>
            </a:r>
            <a:endParaRPr b="1" i="0" sz="3400" u="none" cap="none" strike="noStrike">
              <a:solidFill>
                <a:srgbClr val="FFFFFF"/>
              </a:solidFill>
              <a:latin typeface="Nunito"/>
              <a:ea typeface="Nunito"/>
              <a:cs typeface="Nunito"/>
              <a:sym typeface="Nunito"/>
            </a:endParaRPr>
          </a:p>
        </p:txBody>
      </p:sp>
      <p:sp>
        <p:nvSpPr>
          <p:cNvPr id="103" name="Google Shape;103;p5"/>
          <p:cNvSpPr txBox="1"/>
          <p:nvPr/>
        </p:nvSpPr>
        <p:spPr>
          <a:xfrm>
            <a:off x="692858" y="2890574"/>
            <a:ext cx="2400600" cy="1181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Il meteo estremo può provocare danni alle case, alle strade, ai ponti e alle altre infrastrutture, causare il crollo di edifici, con feriti</a:t>
            </a:r>
            <a:endParaRPr b="0" i="0" sz="1400" u="none" cap="none" strike="noStrike">
              <a:solidFill>
                <a:srgbClr val="FFFFFF"/>
              </a:solidFill>
              <a:latin typeface="Nunito ExtraLight"/>
              <a:ea typeface="Nunito ExtraLight"/>
              <a:cs typeface="Nunito ExtraLight"/>
              <a:sym typeface="Nunito ExtraLight"/>
            </a:endParaRPr>
          </a:p>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e vittime tra la popolazione.</a:t>
            </a:r>
            <a:endParaRPr b="0" i="0" sz="1400" u="none" cap="none" strike="noStrike">
              <a:solidFill>
                <a:srgbClr val="FFFFFF"/>
              </a:solidFill>
              <a:latin typeface="Nunito ExtraLight"/>
              <a:ea typeface="Nunito ExtraLight"/>
              <a:cs typeface="Nunito ExtraLight"/>
              <a:sym typeface="Nunito ExtraLight"/>
            </a:endParaRPr>
          </a:p>
        </p:txBody>
      </p:sp>
      <p:sp>
        <p:nvSpPr>
          <p:cNvPr id="104" name="Google Shape;104;p5"/>
          <p:cNvSpPr/>
          <p:nvPr/>
        </p:nvSpPr>
        <p:spPr>
          <a:xfrm>
            <a:off x="3223925" y="2890574"/>
            <a:ext cx="2462400" cy="10941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 Le alluvioni possono provocare inquinamento delle acque e del suolo, </a:t>
            </a:r>
            <a:endParaRPr b="0" i="0" sz="1400" u="none" cap="none" strike="noStrike">
              <a:solidFill>
                <a:srgbClr val="FFFFFF"/>
              </a:solidFill>
              <a:latin typeface="Nunito ExtraLight"/>
              <a:ea typeface="Nunito ExtraLight"/>
              <a:cs typeface="Nunito ExtraLight"/>
              <a:sym typeface="Nunito ExtraLight"/>
            </a:endParaRPr>
          </a:p>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con conseguenze sulla salute delle persone </a:t>
            </a:r>
            <a:endParaRPr b="0" i="0" sz="1400" u="none" cap="none" strike="noStrike">
              <a:solidFill>
                <a:srgbClr val="FFFFFF"/>
              </a:solidFill>
              <a:latin typeface="Nunito ExtraLight"/>
              <a:ea typeface="Nunito ExtraLight"/>
              <a:cs typeface="Nunito ExtraLight"/>
              <a:sym typeface="Nunito ExtraLight"/>
            </a:endParaRPr>
          </a:p>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e degli ecosistemi.</a:t>
            </a:r>
            <a:endParaRPr b="0" i="0" sz="1400" u="none" cap="none" strike="noStrike">
              <a:solidFill>
                <a:srgbClr val="FFFFFF"/>
              </a:solidFill>
              <a:latin typeface="Nunito ExtraLight"/>
              <a:ea typeface="Nunito ExtraLight"/>
              <a:cs typeface="Nunito ExtraLight"/>
              <a:sym typeface="Nunito ExtraLight"/>
            </a:endParaRPr>
          </a:p>
        </p:txBody>
      </p:sp>
      <p:sp>
        <p:nvSpPr>
          <p:cNvPr id="105" name="Google Shape;105;p5"/>
          <p:cNvSpPr/>
          <p:nvPr/>
        </p:nvSpPr>
        <p:spPr>
          <a:xfrm>
            <a:off x="6027454" y="2873174"/>
            <a:ext cx="2423700" cy="15642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Fenomeni climatici estremi possono portare alla fuga </a:t>
            </a:r>
            <a:endParaRPr b="0" i="0" sz="1400" u="none" cap="none" strike="noStrike">
              <a:solidFill>
                <a:srgbClr val="FFFFFF"/>
              </a:solidFill>
              <a:latin typeface="Nunito ExtraLight"/>
              <a:ea typeface="Nunito ExtraLight"/>
              <a:cs typeface="Nunito ExtraLight"/>
              <a:sym typeface="Nunito ExtraLight"/>
            </a:endParaRPr>
          </a:p>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di intere comunità </a:t>
            </a:r>
            <a:endParaRPr b="0" i="0" sz="1400" u="none" cap="none" strike="noStrike">
              <a:solidFill>
                <a:srgbClr val="FFFFFF"/>
              </a:solidFill>
              <a:latin typeface="Nunito ExtraLight"/>
              <a:ea typeface="Nunito ExtraLight"/>
              <a:cs typeface="Nunito ExtraLight"/>
              <a:sym typeface="Nunito ExtraLight"/>
            </a:endParaRPr>
          </a:p>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dalle zone colpite </a:t>
            </a:r>
            <a:endParaRPr b="0" i="0" sz="1400" u="none" cap="none" strike="noStrike">
              <a:solidFill>
                <a:srgbClr val="FFFFFF"/>
              </a:solidFill>
              <a:latin typeface="Nunito ExtraLight"/>
              <a:ea typeface="Nunito ExtraLight"/>
              <a:cs typeface="Nunito ExtraLight"/>
              <a:sym typeface="Nunito ExtraLight"/>
            </a:endParaRPr>
          </a:p>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verso altre che siano </a:t>
            </a:r>
            <a:endParaRPr b="0" i="0" sz="1400" u="none" cap="none" strike="noStrike">
              <a:solidFill>
                <a:srgbClr val="FFFFFF"/>
              </a:solidFill>
              <a:latin typeface="Nunito ExtraLight"/>
              <a:ea typeface="Nunito ExtraLight"/>
              <a:cs typeface="Nunito ExtraLight"/>
              <a:sym typeface="Nunito ExtraLight"/>
            </a:endParaRPr>
          </a:p>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più sicure.</a:t>
            </a:r>
            <a:endParaRPr b="0" i="0" sz="1400" u="none" cap="none" strike="noStrike">
              <a:solidFill>
                <a:srgbClr val="FFFFFF"/>
              </a:solidFill>
              <a:latin typeface="Nunito ExtraLight"/>
              <a:ea typeface="Nunito ExtraLight"/>
              <a:cs typeface="Nunito ExtraLight"/>
              <a:sym typeface="Nunito ExtraLight"/>
            </a:endParaRPr>
          </a:p>
        </p:txBody>
      </p:sp>
      <p:sp>
        <p:nvSpPr>
          <p:cNvPr id="106" name="Google Shape;106;p5"/>
          <p:cNvSpPr txBox="1"/>
          <p:nvPr>
            <p:ph idx="12" type="sldNum"/>
          </p:nvPr>
        </p:nvSpPr>
        <p:spPr>
          <a:xfrm>
            <a:off x="875258"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dk1"/>
                </a:solidFill>
                <a:latin typeface="Montserrat"/>
                <a:ea typeface="Montserrat"/>
                <a:cs typeface="Montserrat"/>
                <a:sym typeface="Montserrat"/>
              </a:rPr>
              <a:t>‹#›</a:t>
            </a:fld>
            <a:endParaRPr b="1">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BEE2"/>
        </a:solidFill>
      </p:bgPr>
    </p:bg>
    <p:spTree>
      <p:nvGrpSpPr>
        <p:cNvPr id="110" name="Shape 110"/>
        <p:cNvGrpSpPr/>
        <p:nvPr/>
      </p:nvGrpSpPr>
      <p:grpSpPr>
        <a:xfrm>
          <a:off x="0" y="0"/>
          <a:ext cx="0" cy="0"/>
          <a:chOff x="0" y="0"/>
          <a:chExt cx="0" cy="0"/>
        </a:xfrm>
      </p:grpSpPr>
      <p:sp>
        <p:nvSpPr>
          <p:cNvPr id="111" name="Google Shape;111;p6"/>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Un esempio </a:t>
            </a:r>
            <a:endParaRPr>
              <a:solidFill>
                <a:schemeClr val="lt1"/>
              </a:solidFill>
              <a:latin typeface="Nunito Light"/>
              <a:ea typeface="Nunito Light"/>
              <a:cs typeface="Nunito Light"/>
              <a:sym typeface="Nunito Light"/>
            </a:endParaRPr>
          </a:p>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di impatto </a:t>
            </a:r>
            <a:r>
              <a:rPr lang="it">
                <a:solidFill>
                  <a:schemeClr val="lt1"/>
                </a:solidFill>
                <a:highlight>
                  <a:srgbClr val="417F45"/>
                </a:highlight>
                <a:latin typeface="Nunito Light"/>
                <a:ea typeface="Nunito Light"/>
                <a:cs typeface="Nunito Light"/>
                <a:sym typeface="Nunito Light"/>
              </a:rPr>
              <a:t>negativo</a:t>
            </a:r>
            <a:r>
              <a:rPr lang="it">
                <a:solidFill>
                  <a:schemeClr val="lt1"/>
                </a:solidFill>
                <a:latin typeface="Nunito Light"/>
                <a:ea typeface="Nunito Light"/>
                <a:cs typeface="Nunito Light"/>
                <a:sym typeface="Nunito Light"/>
              </a:rPr>
              <a:t> </a:t>
            </a:r>
            <a:endParaRPr>
              <a:solidFill>
                <a:schemeClr val="lt1"/>
              </a:solidFill>
              <a:latin typeface="Nunito Light"/>
              <a:ea typeface="Nunito Light"/>
              <a:cs typeface="Nunito Light"/>
              <a:sym typeface="Nunito Light"/>
            </a:endParaRPr>
          </a:p>
        </p:txBody>
      </p:sp>
      <p:pic>
        <p:nvPicPr>
          <p:cNvPr id="112" name="Google Shape;112;p6"/>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113" name="Google Shape;113;p6"/>
          <p:cNvPicPr preferRelativeResize="0"/>
          <p:nvPr/>
        </p:nvPicPr>
        <p:blipFill rotWithShape="1">
          <a:blip r:embed="rId4">
            <a:alphaModFix/>
          </a:blip>
          <a:srcRect b="0" l="0" r="0" t="0"/>
          <a:stretch/>
        </p:blipFill>
        <p:spPr>
          <a:xfrm>
            <a:off x="0" y="4842025"/>
            <a:ext cx="9144003" cy="38850"/>
          </a:xfrm>
          <a:prstGeom prst="rect">
            <a:avLst/>
          </a:prstGeom>
          <a:noFill/>
          <a:ln>
            <a:noFill/>
          </a:ln>
        </p:spPr>
      </p:pic>
      <p:pic>
        <p:nvPicPr>
          <p:cNvPr id="114" name="Google Shape;114;p6"/>
          <p:cNvPicPr preferRelativeResize="0"/>
          <p:nvPr/>
        </p:nvPicPr>
        <p:blipFill rotWithShape="1">
          <a:blip r:embed="rId5">
            <a:alphaModFix/>
          </a:blip>
          <a:srcRect b="0" l="0" r="0" t="0"/>
          <a:stretch/>
        </p:blipFill>
        <p:spPr>
          <a:xfrm>
            <a:off x="7992200" y="-801850"/>
            <a:ext cx="1195750" cy="6747202"/>
          </a:xfrm>
          <a:prstGeom prst="rect">
            <a:avLst/>
          </a:prstGeom>
          <a:noFill/>
          <a:ln>
            <a:noFill/>
          </a:ln>
        </p:spPr>
      </p:pic>
      <p:sp>
        <p:nvSpPr>
          <p:cNvPr id="115" name="Google Shape;115;p6"/>
          <p:cNvSpPr/>
          <p:nvPr/>
        </p:nvSpPr>
        <p:spPr>
          <a:xfrm>
            <a:off x="875275" y="0"/>
            <a:ext cx="1788000" cy="3429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6"/>
          <p:cNvSpPr/>
          <p:nvPr/>
        </p:nvSpPr>
        <p:spPr>
          <a:xfrm>
            <a:off x="875275" y="4607175"/>
            <a:ext cx="1788000" cy="5367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6"/>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pic>
        <p:nvPicPr>
          <p:cNvPr id="122" name="Google Shape;122;p7"/>
          <p:cNvPicPr preferRelativeResize="0"/>
          <p:nvPr/>
        </p:nvPicPr>
        <p:blipFill rotWithShape="1">
          <a:blip r:embed="rId3">
            <a:alphaModFix/>
          </a:blip>
          <a:srcRect b="0" l="0" r="0" t="0"/>
          <a:stretch/>
        </p:blipFill>
        <p:spPr>
          <a:xfrm>
            <a:off x="0" y="3"/>
            <a:ext cx="9301650" cy="5174043"/>
          </a:xfrm>
          <a:prstGeom prst="rect">
            <a:avLst/>
          </a:prstGeom>
          <a:noFill/>
          <a:ln>
            <a:noFill/>
          </a:ln>
        </p:spPr>
      </p:pic>
      <p:sp>
        <p:nvSpPr>
          <p:cNvPr id="123" name="Google Shape;123;p7"/>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highlight>
                  <a:srgbClr val="417F45"/>
                </a:highlight>
                <a:latin typeface="Nunito Light"/>
                <a:ea typeface="Nunito Light"/>
                <a:cs typeface="Nunito Light"/>
                <a:sym typeface="Nunito Light"/>
              </a:rPr>
              <a:t>Sicilia</a:t>
            </a:r>
            <a:endParaRPr>
              <a:solidFill>
                <a:schemeClr val="lt1"/>
              </a:solidFill>
              <a:highlight>
                <a:srgbClr val="417F45"/>
              </a:highlight>
              <a:latin typeface="Nunito Light"/>
              <a:ea typeface="Nunito Light"/>
              <a:cs typeface="Nunito Light"/>
              <a:sym typeface="Nunito Light"/>
            </a:endParaRPr>
          </a:p>
        </p:txBody>
      </p:sp>
      <p:pic>
        <p:nvPicPr>
          <p:cNvPr id="124" name="Google Shape;124;p7"/>
          <p:cNvPicPr preferRelativeResize="0"/>
          <p:nvPr/>
        </p:nvPicPr>
        <p:blipFill rotWithShape="1">
          <a:blip r:embed="rId4">
            <a:alphaModFix/>
          </a:blip>
          <a:srcRect b="0" l="0" r="0" t="0"/>
          <a:stretch/>
        </p:blipFill>
        <p:spPr>
          <a:xfrm>
            <a:off x="875273" y="432875"/>
            <a:ext cx="1044474" cy="564175"/>
          </a:xfrm>
          <a:prstGeom prst="rect">
            <a:avLst/>
          </a:prstGeom>
          <a:noFill/>
          <a:ln>
            <a:noFill/>
          </a:ln>
        </p:spPr>
      </p:pic>
      <p:sp>
        <p:nvSpPr>
          <p:cNvPr id="125" name="Google Shape;125;p7"/>
          <p:cNvSpPr/>
          <p:nvPr/>
        </p:nvSpPr>
        <p:spPr>
          <a:xfrm>
            <a:off x="875275" y="0"/>
            <a:ext cx="1788000" cy="3429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7"/>
          <p:cNvSpPr/>
          <p:nvPr/>
        </p:nvSpPr>
        <p:spPr>
          <a:xfrm>
            <a:off x="875275" y="4607175"/>
            <a:ext cx="1788000" cy="5367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7"/>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BEE2"/>
        </a:solidFill>
      </p:bgPr>
    </p:bg>
    <p:spTree>
      <p:nvGrpSpPr>
        <p:cNvPr id="131" name="Shape 131"/>
        <p:cNvGrpSpPr/>
        <p:nvPr/>
      </p:nvGrpSpPr>
      <p:grpSpPr>
        <a:xfrm>
          <a:off x="0" y="0"/>
          <a:ext cx="0" cy="0"/>
          <a:chOff x="0" y="0"/>
          <a:chExt cx="0" cy="0"/>
        </a:xfrm>
      </p:grpSpPr>
      <p:sp>
        <p:nvSpPr>
          <p:cNvPr id="132" name="Google Shape;132;p8"/>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Una storia dal  </a:t>
            </a:r>
            <a:br>
              <a:rPr lang="it">
                <a:solidFill>
                  <a:schemeClr val="lt1"/>
                </a:solidFill>
                <a:latin typeface="Nunito Light"/>
                <a:ea typeface="Nunito Light"/>
                <a:cs typeface="Nunito Light"/>
                <a:sym typeface="Nunito Light"/>
              </a:rPr>
            </a:br>
            <a:r>
              <a:rPr lang="it">
                <a:solidFill>
                  <a:schemeClr val="lt1"/>
                </a:solidFill>
                <a:highlight>
                  <a:srgbClr val="417F45"/>
                </a:highlight>
                <a:latin typeface="Nunito Light"/>
                <a:ea typeface="Nunito Light"/>
                <a:cs typeface="Nunito Light"/>
                <a:sym typeface="Nunito Light"/>
              </a:rPr>
              <a:t>sud del mondo</a:t>
            </a:r>
            <a:r>
              <a:rPr lang="it">
                <a:solidFill>
                  <a:schemeClr val="lt1"/>
                </a:solidFill>
                <a:latin typeface="Nunito Light"/>
                <a:ea typeface="Nunito Light"/>
                <a:cs typeface="Nunito Light"/>
                <a:sym typeface="Nunito Light"/>
              </a:rPr>
              <a:t> </a:t>
            </a:r>
            <a:endParaRPr>
              <a:solidFill>
                <a:schemeClr val="lt1"/>
              </a:solidFill>
              <a:latin typeface="Nunito Light"/>
              <a:ea typeface="Nunito Light"/>
              <a:cs typeface="Nunito Light"/>
              <a:sym typeface="Nunito Light"/>
            </a:endParaRPr>
          </a:p>
        </p:txBody>
      </p:sp>
      <p:pic>
        <p:nvPicPr>
          <p:cNvPr id="133" name="Google Shape;133;p8"/>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134" name="Google Shape;134;p8"/>
          <p:cNvPicPr preferRelativeResize="0"/>
          <p:nvPr/>
        </p:nvPicPr>
        <p:blipFill rotWithShape="1">
          <a:blip r:embed="rId4">
            <a:alphaModFix/>
          </a:blip>
          <a:srcRect b="0" l="0" r="0" t="0"/>
          <a:stretch/>
        </p:blipFill>
        <p:spPr>
          <a:xfrm>
            <a:off x="0" y="4842025"/>
            <a:ext cx="9144003" cy="38850"/>
          </a:xfrm>
          <a:prstGeom prst="rect">
            <a:avLst/>
          </a:prstGeom>
          <a:noFill/>
          <a:ln>
            <a:noFill/>
          </a:ln>
        </p:spPr>
      </p:pic>
      <p:pic>
        <p:nvPicPr>
          <p:cNvPr id="135" name="Google Shape;135;p8"/>
          <p:cNvPicPr preferRelativeResize="0"/>
          <p:nvPr/>
        </p:nvPicPr>
        <p:blipFill rotWithShape="1">
          <a:blip r:embed="rId5">
            <a:alphaModFix/>
          </a:blip>
          <a:srcRect b="0" l="0" r="0" t="0"/>
          <a:stretch/>
        </p:blipFill>
        <p:spPr>
          <a:xfrm>
            <a:off x="7992200" y="-801850"/>
            <a:ext cx="1195750" cy="6747202"/>
          </a:xfrm>
          <a:prstGeom prst="rect">
            <a:avLst/>
          </a:prstGeom>
          <a:noFill/>
          <a:ln>
            <a:noFill/>
          </a:ln>
        </p:spPr>
      </p:pic>
      <p:sp>
        <p:nvSpPr>
          <p:cNvPr id="136" name="Google Shape;136;p8"/>
          <p:cNvSpPr/>
          <p:nvPr/>
        </p:nvSpPr>
        <p:spPr>
          <a:xfrm>
            <a:off x="875275" y="0"/>
            <a:ext cx="1788000" cy="3429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8"/>
          <p:cNvSpPr/>
          <p:nvPr/>
        </p:nvSpPr>
        <p:spPr>
          <a:xfrm>
            <a:off x="875275" y="4607175"/>
            <a:ext cx="1788000" cy="5367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8"/>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pic>
        <p:nvPicPr>
          <p:cNvPr id="143" name="Google Shape;143;p9"/>
          <p:cNvPicPr preferRelativeResize="0"/>
          <p:nvPr/>
        </p:nvPicPr>
        <p:blipFill rotWithShape="1">
          <a:blip r:embed="rId3">
            <a:alphaModFix/>
          </a:blip>
          <a:srcRect b="9579" l="0" r="0" t="9579"/>
          <a:stretch/>
        </p:blipFill>
        <p:spPr>
          <a:xfrm>
            <a:off x="0" y="0"/>
            <a:ext cx="9144003" cy="5143498"/>
          </a:xfrm>
          <a:prstGeom prst="rect">
            <a:avLst/>
          </a:prstGeom>
          <a:noFill/>
          <a:ln>
            <a:noFill/>
          </a:ln>
        </p:spPr>
      </p:pic>
      <p:sp>
        <p:nvSpPr>
          <p:cNvPr id="144" name="Google Shape;144;p9"/>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highlight>
                  <a:srgbClr val="417F45"/>
                </a:highlight>
                <a:latin typeface="Nunito Light"/>
                <a:ea typeface="Nunito Light"/>
                <a:cs typeface="Nunito Light"/>
                <a:sym typeface="Nunito Light"/>
              </a:rPr>
              <a:t>India</a:t>
            </a:r>
            <a:endParaRPr>
              <a:solidFill>
                <a:schemeClr val="lt1"/>
              </a:solidFill>
              <a:highlight>
                <a:srgbClr val="417F45"/>
              </a:highlight>
              <a:latin typeface="Nunito Light"/>
              <a:ea typeface="Nunito Light"/>
              <a:cs typeface="Nunito Light"/>
              <a:sym typeface="Nunito Light"/>
            </a:endParaRPr>
          </a:p>
        </p:txBody>
      </p:sp>
      <p:pic>
        <p:nvPicPr>
          <p:cNvPr id="145" name="Google Shape;145;p9"/>
          <p:cNvPicPr preferRelativeResize="0"/>
          <p:nvPr/>
        </p:nvPicPr>
        <p:blipFill rotWithShape="1">
          <a:blip r:embed="rId4">
            <a:alphaModFix/>
          </a:blip>
          <a:srcRect b="0" l="0" r="0" t="0"/>
          <a:stretch/>
        </p:blipFill>
        <p:spPr>
          <a:xfrm>
            <a:off x="875275" y="432871"/>
            <a:ext cx="1044550" cy="564185"/>
          </a:xfrm>
          <a:prstGeom prst="rect">
            <a:avLst/>
          </a:prstGeom>
          <a:noFill/>
          <a:ln>
            <a:noFill/>
          </a:ln>
        </p:spPr>
      </p:pic>
      <p:sp>
        <p:nvSpPr>
          <p:cNvPr id="146" name="Google Shape;146;p9"/>
          <p:cNvSpPr/>
          <p:nvPr/>
        </p:nvSpPr>
        <p:spPr>
          <a:xfrm>
            <a:off x="875275" y="0"/>
            <a:ext cx="1788000" cy="3429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9"/>
          <p:cNvSpPr/>
          <p:nvPr/>
        </p:nvSpPr>
        <p:spPr>
          <a:xfrm>
            <a:off x="875275" y="4607175"/>
            <a:ext cx="1788000" cy="536700"/>
          </a:xfrm>
          <a:prstGeom prst="rect">
            <a:avLst/>
          </a:prstGeom>
          <a:solidFill>
            <a:srgbClr val="417F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9"/>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Utente</dc:creator>
</cp:coreProperties>
</file>