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Roboto"/>
      <p:regular r:id="rId23"/>
      <p:bold r:id="rId24"/>
      <p:italic r:id="rId25"/>
      <p:boldItalic r:id="rId26"/>
    </p:embeddedFont>
    <p:embeddedFont>
      <p:font typeface="Nunito ExtraLight"/>
      <p:regular r:id="rId27"/>
      <p:bold r:id="rId28"/>
      <p:italic r:id="rId29"/>
      <p:boldItalic r:id="rId30"/>
    </p:embeddedFont>
    <p:embeddedFont>
      <p:font typeface="Nunit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9037E43-849A-4178-A9A0-04E86C6D2171}">
  <a:tblStyle styleId="{A9037E43-849A-4178-A9A0-04E86C6D217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NunitoExtraLight-bold.fntdata"/><Relationship Id="rId27" Type="http://schemas.openxmlformats.org/officeDocument/2006/relationships/font" Target="fonts/NunitoExtraLight-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NunitoExtraLight-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unito-regular.fntdata"/><Relationship Id="rId30" Type="http://schemas.openxmlformats.org/officeDocument/2006/relationships/font" Target="fonts/NunitoExtraLight-boldItalic.fntdata"/><Relationship Id="rId11" Type="http://schemas.openxmlformats.org/officeDocument/2006/relationships/slide" Target="slides/slide5.xml"/><Relationship Id="rId33" Type="http://schemas.openxmlformats.org/officeDocument/2006/relationships/font" Target="fonts/Nunito-italic.fntdata"/><Relationship Id="rId10" Type="http://schemas.openxmlformats.org/officeDocument/2006/relationships/slide" Target="slides/slide4.xml"/><Relationship Id="rId32" Type="http://schemas.openxmlformats.org/officeDocument/2006/relationships/font" Target="fonts/Nunito-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Nunito-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erno.it/it/costituzione-italiana/parte-seconda-ordinamento-della-repubblica/titolo-v-le-regionile-province-e-i"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iur.gov.it/documents/20182/890263/strategia_nazionale_aree_interne.pdf/"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urworldindata.org/grapher/un-population-projection-medium-variant?tab=chart&amp;country=~OWID_WRL" TargetMode="External"/><Relationship Id="rId3" Type="http://schemas.openxmlformats.org/officeDocument/2006/relationships/hyperlink" Target="https://it.wikipedia.org/wiki/Stati_per_tasso_di_natalit%C3%A0"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alute.gov.it/portale/temi/p2_6.jsp?id=1190&amp;area=118%20Pronto%20Soccorso&amp;menu=vuoto" TargetMode="External"/><Relationship Id="rId3" Type="http://schemas.openxmlformats.org/officeDocument/2006/relationships/hyperlink" Target="https://www.rfi.it/it/stazioni.html"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twig.it/reddito-pro-capite-in-italia-2019-si-ferma-la-crescita/" TargetMode="External"/><Relationship Id="rId3" Type="http://schemas.openxmlformats.org/officeDocument/2006/relationships/hyperlink" Target="https://www.oxfamitalia.org/disuguitalia-2021/"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15840338a6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15840338a6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it" sz="1400"/>
              <a:t>Il tema della riduzione delle disuguaglianze tra territori è già presente nella Costituzione italiana del 1948</a:t>
            </a:r>
            <a:endParaRPr sz="1400"/>
          </a:p>
          <a:p>
            <a:pPr indent="-317500" lvl="0" marL="457200" rtl="0" algn="l">
              <a:spcBef>
                <a:spcPts val="0"/>
              </a:spcBef>
              <a:spcAft>
                <a:spcPts val="0"/>
              </a:spcAft>
              <a:buSzPts val="1400"/>
              <a:buChar char="●"/>
            </a:pPr>
            <a:r>
              <a:rPr lang="it" sz="1400"/>
              <a:t>La questione principale era quella meridionale, per rimediare a un divario storico tra regioni del sud e del nord d’Italia</a:t>
            </a:r>
            <a:endParaRPr sz="1400"/>
          </a:p>
          <a:p>
            <a:pPr indent="-317500" lvl="0" marL="457200" rtl="0" algn="l">
              <a:spcBef>
                <a:spcPts val="0"/>
              </a:spcBef>
              <a:spcAft>
                <a:spcPts val="0"/>
              </a:spcAft>
              <a:buSzPts val="1400"/>
              <a:buChar char="●"/>
            </a:pPr>
            <a:r>
              <a:rPr lang="it" sz="1400"/>
              <a:t>a partire dal 1950 è iniziato un massiccio intervento del governo centrale per investire sullo sviluppo delle region</a:t>
            </a:r>
            <a:r>
              <a:rPr lang="it" sz="1400"/>
              <a:t>i </a:t>
            </a:r>
            <a:r>
              <a:rPr lang="it" sz="1400"/>
              <a:t>meridionali, implementato dalla Cassa del Mezzogiorno</a:t>
            </a:r>
            <a:endParaRPr sz="1400"/>
          </a:p>
          <a:p>
            <a:pPr indent="-317500" lvl="0" marL="457200" rtl="0" algn="l">
              <a:spcBef>
                <a:spcPts val="0"/>
              </a:spcBef>
              <a:spcAft>
                <a:spcPts val="0"/>
              </a:spcAft>
              <a:buSzPts val="1400"/>
              <a:buChar char="●"/>
            </a:pPr>
            <a:r>
              <a:rPr lang="it" sz="1400"/>
              <a:t>Ingenti trasferimenti </a:t>
            </a:r>
            <a:r>
              <a:rPr lang="it" sz="1400"/>
              <a:t>sono andati in parte alle famiglie, alimentando i consumi e (indirettamente) le industrie del nord; in parte sono andati a industrie pubbliche a bassa produttività, contribuendo così alla crescita delle distorsioni e allo sperpero di denaro pubblico. </a:t>
            </a:r>
            <a:endParaRPr sz="1400"/>
          </a:p>
          <a:p>
            <a:pPr indent="0" lvl="0" marL="0" rtl="0" algn="l">
              <a:spcBef>
                <a:spcPts val="0"/>
              </a:spcBef>
              <a:spcAft>
                <a:spcPts val="0"/>
              </a:spcAft>
              <a:buNone/>
            </a:pPr>
            <a:r>
              <a:t/>
            </a:r>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15840338a6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15840338a6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it" sz="1400"/>
              <a:t>Il 25 marzo 1957, vengono firmati i Trattati di Roma, considerati come l'atto di nascita della grande famiglia europea. </a:t>
            </a:r>
            <a:endParaRPr sz="1400"/>
          </a:p>
          <a:p>
            <a:pPr indent="-317500" lvl="0" marL="457200" rtl="0" algn="l">
              <a:spcBef>
                <a:spcPts val="0"/>
              </a:spcBef>
              <a:spcAft>
                <a:spcPts val="0"/>
              </a:spcAft>
              <a:buSzPts val="1400"/>
              <a:buChar char="●"/>
            </a:pPr>
            <a:r>
              <a:rPr lang="it" sz="1400"/>
              <a:t>Il trattato CEE istituisce una Comunità economica europea (CEE) e riunisce  Francia, Germania, Italia e paesi del Benelux (Belgio, Olanda e Lussemburgo)</a:t>
            </a:r>
            <a:endParaRPr sz="1400"/>
          </a:p>
          <a:p>
            <a:pPr indent="-317500" lvl="0" marL="457200" rtl="0" algn="l">
              <a:spcBef>
                <a:spcPts val="0"/>
              </a:spcBef>
              <a:spcAft>
                <a:spcPts val="0"/>
              </a:spcAft>
              <a:buSzPts val="1400"/>
              <a:buChar char="●"/>
            </a:pPr>
            <a:r>
              <a:rPr lang="it" sz="1400"/>
              <a:t>Viene creato anche il Fondo sociale europeo, con lo scopo di migliorare le possibilità di occupazione dei lavoratori e il loro tenore di vita, e viene istituita una Banca europea per gli investimenti, destinata ad agevolare l'espansione economica della Comunità attraverso la creazione di nuove risorse.</a:t>
            </a:r>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15840338a6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15840338a6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it" sz="1400"/>
              <a:t>La «politica di coesione» costituisce il quadro politico alla base di centinaia di migliaia di progetti in tutta Europa che ricevono finanziamenti attraverso il Fondo europeo di sviluppo regionale (FESR), il Fondo sociale europeo (FSE) e il Fondo di coesione (il Fondo di coesione è destinato gli Stati membri dell’UE con un PIL inferiore al 90 % rispetto alla media UE a 27, senza considerare la Croazia).</a:t>
            </a:r>
            <a:endParaRPr sz="1400"/>
          </a:p>
          <a:p>
            <a:pPr indent="-317500" lvl="0" marL="457200" rtl="0" algn="l">
              <a:spcBef>
                <a:spcPts val="0"/>
              </a:spcBef>
              <a:spcAft>
                <a:spcPts val="0"/>
              </a:spcAft>
              <a:buSzPts val="1400"/>
              <a:buChar char="●"/>
            </a:pPr>
            <a:r>
              <a:rPr lang="it" sz="1400"/>
              <a:t>La coesione economica e sociale, così com’è definita dall’Atto unico europeo del 1986, mira a «ridurre il divario fra le diverse regioni e il ritardo delle regioni meno favorite». Il più recente trattato dell’UE, il Trattato di Lisbona, aggiunge una terza dimensione e parla di «coesione economica, sociale e territoriale». </a:t>
            </a:r>
            <a:endParaRPr sz="1400"/>
          </a:p>
          <a:p>
            <a:pPr indent="-317500" lvl="0" marL="457200" rtl="0" algn="l">
              <a:spcBef>
                <a:spcPts val="0"/>
              </a:spcBef>
              <a:spcAft>
                <a:spcPts val="0"/>
              </a:spcAft>
              <a:buSzPts val="1400"/>
              <a:buChar char="●"/>
            </a:pPr>
            <a:r>
              <a:rPr lang="it" sz="1400"/>
              <a:t>La politica di coesione, pertanto, dovrebbe promuovere uno «sviluppo territoriale» più equilibrato e sostenibile, un concetto più ampio rispetto alla politica regionale, che è correlata al FESR e opera specificamente a livello regionale.</a:t>
            </a:r>
            <a:endParaRPr sz="1400"/>
          </a:p>
          <a:p>
            <a:pPr indent="0" lvl="0" marL="0" rtl="0" algn="l">
              <a:spcBef>
                <a:spcPts val="0"/>
              </a:spcBef>
              <a:spcAft>
                <a:spcPts val="0"/>
              </a:spcAft>
              <a:buClr>
                <a:schemeClr val="dk1"/>
              </a:buClr>
              <a:buSzPts val="1100"/>
              <a:buFont typeface="Arial"/>
              <a:buNone/>
            </a:pPr>
            <a:r>
              <a:t/>
            </a:r>
            <a:endParaRPr sz="1400"/>
          </a:p>
          <a:p>
            <a:pPr indent="0" lvl="0" marL="0" rtl="0" algn="l">
              <a:spcBef>
                <a:spcPts val="0"/>
              </a:spcBef>
              <a:spcAft>
                <a:spcPts val="0"/>
              </a:spcAft>
              <a:buNone/>
            </a:pPr>
            <a:r>
              <a:t/>
            </a:r>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15840338a6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15840338a6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sz="1400"/>
              <a:t>Nel 2001 è stato riformato il Titolo V della Costituzione italiana.</a:t>
            </a:r>
            <a:endParaRPr sz="1400"/>
          </a:p>
          <a:p>
            <a:pPr indent="0" lvl="0" marL="0" rtl="0" algn="l">
              <a:spcBef>
                <a:spcPts val="0"/>
              </a:spcBef>
              <a:spcAft>
                <a:spcPts val="0"/>
              </a:spcAft>
              <a:buClr>
                <a:schemeClr val="dk1"/>
              </a:buClr>
              <a:buSzPts val="1100"/>
              <a:buFont typeface="Arial"/>
              <a:buNone/>
            </a:pPr>
            <a:r>
              <a:rPr i="1" lang="it" sz="1400"/>
              <a:t>La Repubblica è costituita dai Comuni, dalle Province, dalle Città metropolitane, dalle Regioni e dallo Stato.</a:t>
            </a:r>
            <a:endParaRPr i="1" sz="1400"/>
          </a:p>
          <a:p>
            <a:pPr indent="0" lvl="0" marL="0" rtl="0" algn="l">
              <a:spcBef>
                <a:spcPts val="0"/>
              </a:spcBef>
              <a:spcAft>
                <a:spcPts val="0"/>
              </a:spcAft>
              <a:buClr>
                <a:schemeClr val="dk1"/>
              </a:buClr>
              <a:buSzPts val="1100"/>
              <a:buFont typeface="Arial"/>
              <a:buNone/>
            </a:pPr>
            <a:r>
              <a:rPr i="1" lang="it" sz="1400"/>
              <a:t>I Comuni, le Province, le Città metropolitane e le Regioni sono enti autonomi con propri statuti, poteri e funzioni secondo i principi fissati dalla Costituzione.</a:t>
            </a:r>
            <a:endParaRPr i="1" sz="1400"/>
          </a:p>
          <a:p>
            <a:pPr indent="0" lvl="0" marL="0" rtl="0" algn="l">
              <a:spcBef>
                <a:spcPts val="0"/>
              </a:spcBef>
              <a:spcAft>
                <a:spcPts val="0"/>
              </a:spcAft>
              <a:buClr>
                <a:schemeClr val="dk1"/>
              </a:buClr>
              <a:buSzPts val="1100"/>
              <a:buFont typeface="Arial"/>
              <a:buNone/>
            </a:pPr>
            <a:r>
              <a:t/>
            </a:r>
            <a:endParaRPr sz="1400"/>
          </a:p>
          <a:p>
            <a:pPr indent="-317500" lvl="0" marL="457200" rtl="0" algn="l">
              <a:spcBef>
                <a:spcPts val="0"/>
              </a:spcBef>
              <a:spcAft>
                <a:spcPts val="0"/>
              </a:spcAft>
              <a:buSzPts val="1400"/>
              <a:buChar char="●"/>
            </a:pPr>
            <a:r>
              <a:rPr lang="it" sz="1400"/>
              <a:t>Alle Regioni è stata riconosciuta l’autonomia legislativa, per ogni</a:t>
            </a:r>
            <a:r>
              <a:rPr lang="it" sz="1400">
                <a:solidFill>
                  <a:srgbClr val="333333"/>
                </a:solidFill>
                <a:highlight>
                  <a:srgbClr val="FFFFFF"/>
                </a:highlight>
              </a:rPr>
              <a:t> </a:t>
            </a:r>
            <a:r>
              <a:rPr lang="it" sz="1400" u="sng">
                <a:solidFill>
                  <a:schemeClr val="hlink"/>
                </a:solidFill>
                <a:highlight>
                  <a:srgbClr val="FFFFFF"/>
                </a:highlight>
                <a:hlinkClick r:id="rId2"/>
              </a:rPr>
              <a:t>materia non espressamente riservata alla legislazione dello Stato</a:t>
            </a:r>
            <a:r>
              <a:rPr lang="it" sz="1400">
                <a:solidFill>
                  <a:srgbClr val="333333"/>
                </a:solidFill>
                <a:highlight>
                  <a:srgbClr val="FFFFFF"/>
                </a:highlight>
              </a:rPr>
              <a:t> (es. politica estera, difesa e forze armate, immigrazione, ordine pubblico, moneta, giustizia, istruzione, previdenza sociale, tutela dell’ambiente)</a:t>
            </a:r>
            <a:endParaRPr sz="1400">
              <a:solidFill>
                <a:srgbClr val="333333"/>
              </a:solidFill>
              <a:highlight>
                <a:srgbClr val="FFFFFF"/>
              </a:highlight>
            </a:endParaRPr>
          </a:p>
          <a:p>
            <a:pPr indent="-317500" lvl="0" marL="457200" rtl="0" algn="l">
              <a:spcBef>
                <a:spcPts val="0"/>
              </a:spcBef>
              <a:spcAft>
                <a:spcPts val="0"/>
              </a:spcAft>
              <a:buClr>
                <a:srgbClr val="333333"/>
              </a:buClr>
              <a:buSzPts val="1400"/>
              <a:buChar char="●"/>
            </a:pPr>
            <a:r>
              <a:rPr lang="it" sz="1400">
                <a:solidFill>
                  <a:srgbClr val="333333"/>
                </a:solidFill>
                <a:highlight>
                  <a:srgbClr val="FFFFFF"/>
                </a:highlight>
              </a:rPr>
              <a:t>Anche nella riforma emerge il tema della riduzione delle disuguaglianze, declinato in forma diversa rispetto a prima. </a:t>
            </a:r>
            <a:r>
              <a:rPr i="1" lang="it" sz="1400">
                <a:solidFill>
                  <a:srgbClr val="333333"/>
                </a:solidFill>
                <a:highlight>
                  <a:srgbClr val="FFFFFF"/>
                </a:highlight>
              </a:rPr>
              <a:t>Perché secondo voi?</a:t>
            </a:r>
            <a:endParaRPr i="1" sz="1400">
              <a:solidFill>
                <a:srgbClr val="333333"/>
              </a:solidFill>
              <a:highlight>
                <a:srgbClr val="FFFFFF"/>
              </a:highlight>
            </a:endParaRPr>
          </a:p>
          <a:p>
            <a:pPr indent="0" lvl="0" marL="0" rtl="0" algn="l">
              <a:spcBef>
                <a:spcPts val="0"/>
              </a:spcBef>
              <a:spcAft>
                <a:spcPts val="0"/>
              </a:spcAft>
              <a:buClr>
                <a:schemeClr val="dk1"/>
              </a:buClr>
              <a:buSzPts val="1100"/>
              <a:buFont typeface="Arial"/>
              <a:buNone/>
            </a:pPr>
            <a:r>
              <a:t/>
            </a:r>
            <a:endParaRPr sz="1400"/>
          </a:p>
          <a:p>
            <a:pPr indent="0" lvl="0" marL="0" rtl="0" algn="l">
              <a:spcBef>
                <a:spcPts val="0"/>
              </a:spcBef>
              <a:spcAft>
                <a:spcPts val="0"/>
              </a:spcAft>
              <a:buNone/>
            </a:pPr>
            <a:r>
              <a:t/>
            </a:r>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15840338a6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15840338a6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Clr>
                <a:srgbClr val="1C2024"/>
              </a:buClr>
              <a:buSzPts val="1350"/>
              <a:buChar char="●"/>
            </a:pPr>
            <a:r>
              <a:rPr lang="it" sz="1350">
                <a:solidFill>
                  <a:srgbClr val="1C2024"/>
                </a:solidFill>
                <a:highlight>
                  <a:schemeClr val="lt1"/>
                </a:highlight>
              </a:rPr>
              <a:t>L’agenzia è lo strumento che lo Stato italiano mette in campo per accompagnare le pubbliche amminstrazioni nel percorso di progettazione, accesso e gestione dei fondi nazionali ed europei per lo sviluppo dei territori.</a:t>
            </a:r>
            <a:endParaRPr sz="1350">
              <a:solidFill>
                <a:srgbClr val="1C2024"/>
              </a:solidFill>
              <a:highlight>
                <a:schemeClr val="lt1"/>
              </a:highlight>
            </a:endParaRPr>
          </a:p>
          <a:p>
            <a:pPr indent="0" lvl="0" marL="457200" rtl="0" algn="l">
              <a:spcBef>
                <a:spcPts val="0"/>
              </a:spcBef>
              <a:spcAft>
                <a:spcPts val="0"/>
              </a:spcAft>
              <a:buNone/>
            </a:pPr>
            <a:r>
              <a:t/>
            </a:r>
            <a:endParaRPr sz="1350">
              <a:solidFill>
                <a:srgbClr val="1C2024"/>
              </a:solidFill>
              <a:highlight>
                <a:srgbClr val="FFFFFF"/>
              </a:highlight>
            </a:endParaRPr>
          </a:p>
          <a:p>
            <a:pPr indent="-314325" lvl="0" marL="457200" rtl="0" algn="l">
              <a:spcBef>
                <a:spcPts val="0"/>
              </a:spcBef>
              <a:spcAft>
                <a:spcPts val="0"/>
              </a:spcAft>
              <a:buClr>
                <a:srgbClr val="1C2024"/>
              </a:buClr>
              <a:buSzPts val="1350"/>
              <a:buChar char="●"/>
            </a:pPr>
            <a:r>
              <a:rPr lang="it" sz="1350">
                <a:solidFill>
                  <a:srgbClr val="1C2024"/>
                </a:solidFill>
                <a:highlight>
                  <a:srgbClr val="FFFFFF"/>
                </a:highlight>
              </a:rPr>
              <a:t>Una delle cose che fa è </a:t>
            </a:r>
            <a:r>
              <a:rPr lang="it" sz="1350">
                <a:solidFill>
                  <a:srgbClr val="1C2024"/>
                </a:solidFill>
                <a:highlight>
                  <a:srgbClr val="FFFFFF"/>
                </a:highlight>
              </a:rPr>
              <a:t>rafforzare la capacità amministrativa delle pubbliche </a:t>
            </a:r>
            <a:r>
              <a:rPr lang="it" sz="1350">
                <a:solidFill>
                  <a:srgbClr val="1C2024"/>
                </a:solidFill>
                <a:highlight>
                  <a:schemeClr val="lt1"/>
                </a:highlight>
              </a:rPr>
              <a:t>amministrazioni (es. comuni)</a:t>
            </a:r>
            <a:r>
              <a:rPr lang="it" sz="1350">
                <a:solidFill>
                  <a:srgbClr val="1C2024"/>
                </a:solidFill>
                <a:highlight>
                  <a:srgbClr val="FFFFFF"/>
                </a:highlight>
              </a:rPr>
              <a:t>. </a:t>
            </a:r>
            <a:r>
              <a:rPr i="1" lang="it" sz="1350">
                <a:solidFill>
                  <a:srgbClr val="1C2024"/>
                </a:solidFill>
                <a:highlight>
                  <a:srgbClr val="FFFFFF"/>
                </a:highlight>
              </a:rPr>
              <a:t>Perché è importante secondo voi? </a:t>
            </a:r>
            <a:endParaRPr i="1" sz="1350">
              <a:solidFill>
                <a:srgbClr val="1C2024"/>
              </a:solidFill>
              <a:highlight>
                <a:srgbClr val="FFFFFF"/>
              </a:highlight>
            </a:endParaRPr>
          </a:p>
          <a:p>
            <a:pPr indent="0" lvl="0" marL="0" rtl="0" algn="l">
              <a:spcBef>
                <a:spcPts val="0"/>
              </a:spcBef>
              <a:spcAft>
                <a:spcPts val="0"/>
              </a:spcAft>
              <a:buClr>
                <a:schemeClr val="dk1"/>
              </a:buClr>
              <a:buSzPts val="1100"/>
              <a:buFont typeface="Arial"/>
              <a:buNone/>
            </a:pPr>
            <a:r>
              <a:t/>
            </a:r>
            <a:endParaRPr sz="1350">
              <a:solidFill>
                <a:srgbClr val="1C2024"/>
              </a:solidFill>
              <a:highlight>
                <a:srgbClr val="FFFFFF"/>
              </a:highlight>
            </a:endParaRPr>
          </a:p>
          <a:p>
            <a:pPr indent="0" lvl="0" marL="0" rtl="0" algn="l">
              <a:spcBef>
                <a:spcPts val="0"/>
              </a:spcBef>
              <a:spcAft>
                <a:spcPts val="0"/>
              </a:spcAft>
              <a:buClr>
                <a:schemeClr val="dk1"/>
              </a:buClr>
              <a:buSzPts val="1100"/>
              <a:buFont typeface="Arial"/>
              <a:buNone/>
            </a:pPr>
            <a:r>
              <a:t/>
            </a:r>
            <a:endParaRPr sz="1350">
              <a:solidFill>
                <a:srgbClr val="1C2024"/>
              </a:solidFill>
              <a:highlight>
                <a:srgbClr val="FFFFFF"/>
              </a:highlight>
            </a:endParaRPr>
          </a:p>
          <a:p>
            <a:pPr indent="0" lvl="0" marL="0" rtl="0" algn="l">
              <a:spcBef>
                <a:spcPts val="0"/>
              </a:spcBef>
              <a:spcAft>
                <a:spcPts val="0"/>
              </a:spcAft>
              <a:buClr>
                <a:schemeClr val="dk1"/>
              </a:buClr>
              <a:buSzPts val="1100"/>
              <a:buFont typeface="Arial"/>
              <a:buNone/>
            </a:pPr>
            <a:r>
              <a:t/>
            </a:r>
            <a:endParaRPr sz="1350">
              <a:solidFill>
                <a:srgbClr val="1C2024"/>
              </a:solidFill>
              <a:highlight>
                <a:srgbClr val="FFFFFF"/>
              </a:highlight>
            </a:endParaRPr>
          </a:p>
          <a:p>
            <a:pPr indent="0" lvl="0" marL="0" rtl="0" algn="l">
              <a:spcBef>
                <a:spcPts val="0"/>
              </a:spcBef>
              <a:spcAft>
                <a:spcPts val="0"/>
              </a:spcAft>
              <a:buClr>
                <a:schemeClr val="dk1"/>
              </a:buClr>
              <a:buSzPts val="1100"/>
              <a:buFont typeface="Arial"/>
              <a:buNone/>
            </a:pPr>
            <a:r>
              <a:t/>
            </a:r>
            <a:endParaRPr sz="1350">
              <a:solidFill>
                <a:srgbClr val="1C2024"/>
              </a:solidFill>
              <a:highlight>
                <a:srgbClr val="FFFFFF"/>
              </a:highlight>
            </a:endParaRPr>
          </a:p>
          <a:p>
            <a:pPr indent="0" lvl="0" marL="0" rtl="0" algn="l">
              <a:spcBef>
                <a:spcPts val="0"/>
              </a:spcBef>
              <a:spcAft>
                <a:spcPts val="0"/>
              </a:spcAft>
              <a:buClr>
                <a:schemeClr val="dk1"/>
              </a:buClr>
              <a:buSzPts val="1100"/>
              <a:buFont typeface="Arial"/>
              <a:buNone/>
            </a:pPr>
            <a:r>
              <a:t/>
            </a:r>
            <a:endParaRPr sz="1350">
              <a:solidFill>
                <a:srgbClr val="1C2024"/>
              </a:solidFill>
              <a:highlight>
                <a:srgbClr val="FFFFFF"/>
              </a:highlight>
            </a:endParaRPr>
          </a:p>
          <a:p>
            <a:pPr indent="0" lvl="0" marL="0" rtl="0" algn="l">
              <a:spcBef>
                <a:spcPts val="0"/>
              </a:spcBef>
              <a:spcAft>
                <a:spcPts val="0"/>
              </a:spcAft>
              <a:buNone/>
            </a:pPr>
            <a:r>
              <a:t/>
            </a:r>
            <a:endParaRPr sz="1350">
              <a:solidFill>
                <a:srgbClr val="1C2024"/>
              </a:solidFill>
              <a:highlight>
                <a:srgbClr val="FFFFFF"/>
              </a:high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15840338a6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15840338a6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Clr>
                <a:srgbClr val="1C2024"/>
              </a:buClr>
              <a:buSzPts val="1350"/>
              <a:buChar char="●"/>
            </a:pPr>
            <a:r>
              <a:rPr lang="it" sz="1350" u="sng">
                <a:solidFill>
                  <a:schemeClr val="hlink"/>
                </a:solidFill>
                <a:hlinkClick r:id="rId2"/>
              </a:rPr>
              <a:t>La Strategia è un programma nazionale orientato alla promozione e allo sviluppo locale</a:t>
            </a:r>
            <a:r>
              <a:rPr lang="it" sz="1350">
                <a:solidFill>
                  <a:srgbClr val="1C2024"/>
                </a:solidFill>
              </a:rPr>
              <a:t>, per affrontare le sfide demografiche (le aree interne si stanno spopolando velocemente) e dare risposta ai bisogni di territori caratterizzati da importanti svantaggi di natura geografica o demografica.</a:t>
            </a:r>
            <a:endParaRPr sz="1350">
              <a:solidFill>
                <a:srgbClr val="1C2024"/>
              </a:solidFill>
            </a:endParaRPr>
          </a:p>
          <a:p>
            <a:pPr indent="0" lvl="0" marL="0" rtl="0" algn="l">
              <a:spcBef>
                <a:spcPts val="0"/>
              </a:spcBef>
              <a:spcAft>
                <a:spcPts val="0"/>
              </a:spcAft>
              <a:buClr>
                <a:schemeClr val="dk1"/>
              </a:buClr>
              <a:buSzPts val="1100"/>
              <a:buFont typeface="Arial"/>
              <a:buNone/>
            </a:pPr>
            <a:r>
              <a:t/>
            </a:r>
            <a:endParaRPr sz="1350">
              <a:solidFill>
                <a:srgbClr val="1C2024"/>
              </a:solidFill>
            </a:endParaRPr>
          </a:p>
          <a:p>
            <a:pPr indent="-314325" lvl="0" marL="457200" rtl="0" algn="l">
              <a:spcBef>
                <a:spcPts val="0"/>
              </a:spcBef>
              <a:spcAft>
                <a:spcPts val="0"/>
              </a:spcAft>
              <a:buClr>
                <a:srgbClr val="1C2024"/>
              </a:buClr>
              <a:buSzPts val="1350"/>
              <a:buChar char="●"/>
            </a:pPr>
            <a:r>
              <a:rPr lang="it" sz="1350">
                <a:solidFill>
                  <a:srgbClr val="1C2024"/>
                </a:solidFill>
              </a:rPr>
              <a:t>Si tratta di territori fragili, distanti dai centri principali di offerta dei servizi essenziali e troppo spesso abbandonati a loro stessi, che però coprono complessivamente il 60% dell’intera superficie del territorio nazionale, il 52% dei Comuni ed il 22% della popolazione. </a:t>
            </a:r>
            <a:endParaRPr sz="1350">
              <a:solidFill>
                <a:srgbClr val="1C2024"/>
              </a:solidFill>
            </a:endParaRPr>
          </a:p>
          <a:p>
            <a:pPr indent="0" lvl="0" marL="0" rtl="0" algn="l">
              <a:spcBef>
                <a:spcPts val="0"/>
              </a:spcBef>
              <a:spcAft>
                <a:spcPts val="0"/>
              </a:spcAft>
              <a:buNone/>
            </a:pPr>
            <a:r>
              <a:t/>
            </a:r>
            <a:endParaRPr sz="1350">
              <a:solidFill>
                <a:srgbClr val="1C2024"/>
              </a:solidFill>
            </a:endParaRPr>
          </a:p>
          <a:p>
            <a:pPr indent="-314325" lvl="0" marL="457200" rtl="0" algn="l">
              <a:spcBef>
                <a:spcPts val="0"/>
              </a:spcBef>
              <a:spcAft>
                <a:spcPts val="0"/>
              </a:spcAft>
              <a:buClr>
                <a:srgbClr val="1C2024"/>
              </a:buClr>
              <a:buSzPts val="1350"/>
              <a:buChar char="●"/>
            </a:pPr>
            <a:r>
              <a:rPr i="1" lang="it" sz="1350">
                <a:solidFill>
                  <a:srgbClr val="1C2024"/>
                </a:solidFill>
              </a:rPr>
              <a:t>Secondo qualcuno quelle delle aree interne è l’Italia più “vera” e anche più autentica, siete d’accordo? Perché?</a:t>
            </a:r>
            <a:endParaRPr i="1" sz="1350">
              <a:solidFill>
                <a:srgbClr val="1C2024"/>
              </a:solidFill>
            </a:endParaRPr>
          </a:p>
          <a:p>
            <a:pPr indent="0" lvl="0" marL="457200" rtl="0" algn="l">
              <a:spcBef>
                <a:spcPts val="0"/>
              </a:spcBef>
              <a:spcAft>
                <a:spcPts val="0"/>
              </a:spcAft>
              <a:buNone/>
            </a:pPr>
            <a:r>
              <a:t/>
            </a:r>
            <a:endParaRPr sz="1350">
              <a:solidFill>
                <a:srgbClr val="1C2024"/>
              </a:solidFill>
            </a:endParaRPr>
          </a:p>
          <a:p>
            <a:pPr indent="-314325" lvl="0" marL="457200" rtl="0" algn="l">
              <a:spcBef>
                <a:spcPts val="0"/>
              </a:spcBef>
              <a:spcAft>
                <a:spcPts val="0"/>
              </a:spcAft>
              <a:buClr>
                <a:srgbClr val="1C2024"/>
              </a:buClr>
              <a:buSzPts val="1350"/>
              <a:buChar char="●"/>
            </a:pPr>
            <a:r>
              <a:rPr lang="it" sz="1350">
                <a:solidFill>
                  <a:srgbClr val="1C2024"/>
                </a:solidFill>
              </a:rPr>
              <a:t>Su tali luoghi la Strategia nazionale punta ad intervenire, investendo sulla promozione e sulla tutela della ricchezza del territorio e delle comunità locali, </a:t>
            </a:r>
            <a:r>
              <a:rPr lang="it" sz="1350">
                <a:solidFill>
                  <a:srgbClr val="1C2024"/>
                </a:solidFill>
              </a:rPr>
              <a:t>valorizzando</a:t>
            </a:r>
            <a:r>
              <a:rPr lang="it" sz="1350">
                <a:solidFill>
                  <a:srgbClr val="1C2024"/>
                </a:solidFill>
              </a:rPr>
              <a:t> le risorse naturali e culturali, creando nuovi circuiti occupazionali e nuove opportunità; in definitiva </a:t>
            </a:r>
            <a:r>
              <a:rPr lang="it" sz="1350">
                <a:solidFill>
                  <a:srgbClr val="1C2024"/>
                </a:solidFill>
              </a:rPr>
              <a:t>contrastando</a:t>
            </a:r>
            <a:r>
              <a:rPr lang="it" sz="1350">
                <a:solidFill>
                  <a:srgbClr val="1C2024"/>
                </a:solidFill>
              </a:rPr>
              <a:t> l’ “emorragia demografica”.</a:t>
            </a:r>
            <a:endParaRPr sz="1350">
              <a:solidFill>
                <a:srgbClr val="1C2024"/>
              </a:solidFill>
            </a:endParaRPr>
          </a:p>
          <a:p>
            <a:pPr indent="0" lvl="0" marL="457200" rtl="0" algn="l">
              <a:spcBef>
                <a:spcPts val="0"/>
              </a:spcBef>
              <a:spcAft>
                <a:spcPts val="0"/>
              </a:spcAft>
              <a:buNone/>
            </a:pPr>
            <a:r>
              <a:t/>
            </a:r>
            <a:endParaRPr sz="1350">
              <a:solidFill>
                <a:srgbClr val="1C2024"/>
              </a:solidFill>
            </a:endParaRPr>
          </a:p>
          <a:p>
            <a:pPr indent="-314325" lvl="0" marL="457200" rtl="0" algn="l">
              <a:spcBef>
                <a:spcPts val="0"/>
              </a:spcBef>
              <a:spcAft>
                <a:spcPts val="0"/>
              </a:spcAft>
              <a:buClr>
                <a:srgbClr val="1C2024"/>
              </a:buClr>
              <a:buSzPts val="1350"/>
              <a:buChar char="●"/>
            </a:pPr>
            <a:r>
              <a:rPr lang="it" sz="1350">
                <a:solidFill>
                  <a:srgbClr val="1C2024"/>
                </a:solidFill>
              </a:rPr>
              <a:t>Le aree selezionate dalla SNAI sono settantadue; ne fanno parte complessivamente 1077 comuni per circa 2.072.718 abitanti.</a:t>
            </a:r>
            <a:endParaRPr sz="1350">
              <a:solidFill>
                <a:srgbClr val="1C2024"/>
              </a:solidFill>
            </a:endParaRPr>
          </a:p>
          <a:p>
            <a:pPr indent="0" lvl="0" marL="0" rtl="0" algn="l">
              <a:spcBef>
                <a:spcPts val="0"/>
              </a:spcBef>
              <a:spcAft>
                <a:spcPts val="0"/>
              </a:spcAft>
              <a:buNone/>
            </a:pPr>
            <a:r>
              <a:t/>
            </a:r>
            <a:endParaRPr sz="1350">
              <a:solidFill>
                <a:srgbClr val="1C2024"/>
              </a:solidFill>
            </a:endParaRPr>
          </a:p>
          <a:p>
            <a:pPr indent="0" lvl="0" marL="0" rtl="0" algn="l">
              <a:spcBef>
                <a:spcPts val="0"/>
              </a:spcBef>
              <a:spcAft>
                <a:spcPts val="0"/>
              </a:spcAft>
              <a:buClr>
                <a:schemeClr val="dk1"/>
              </a:buClr>
              <a:buSzPts val="1100"/>
              <a:buFont typeface="Arial"/>
              <a:buNone/>
            </a:pPr>
            <a:r>
              <a:t/>
            </a:r>
            <a:endParaRPr sz="1350">
              <a:solidFill>
                <a:srgbClr val="1C2024"/>
              </a:solidFill>
            </a:endParaRPr>
          </a:p>
          <a:p>
            <a:pPr indent="0" lvl="0" marL="0" rtl="0" algn="l">
              <a:spcBef>
                <a:spcPts val="0"/>
              </a:spcBef>
              <a:spcAft>
                <a:spcPts val="0"/>
              </a:spcAft>
              <a:buClr>
                <a:schemeClr val="dk1"/>
              </a:buClr>
              <a:buSzPts val="1100"/>
              <a:buFont typeface="Arial"/>
              <a:buNone/>
            </a:pPr>
            <a:r>
              <a:t/>
            </a:r>
            <a:endParaRPr sz="1350">
              <a:solidFill>
                <a:srgbClr val="1C2024"/>
              </a:solidFill>
            </a:endParaRPr>
          </a:p>
          <a:p>
            <a:pPr indent="0" lvl="0" marL="0" rtl="0" algn="l">
              <a:spcBef>
                <a:spcPts val="0"/>
              </a:spcBef>
              <a:spcAft>
                <a:spcPts val="0"/>
              </a:spcAft>
              <a:buClr>
                <a:schemeClr val="dk1"/>
              </a:buClr>
              <a:buSzPts val="1100"/>
              <a:buFont typeface="Arial"/>
              <a:buNone/>
            </a:pPr>
            <a:r>
              <a:t/>
            </a:r>
            <a:endParaRPr sz="1350">
              <a:solidFill>
                <a:srgbClr val="1C2024"/>
              </a:solidFill>
            </a:endParaRPr>
          </a:p>
          <a:p>
            <a:pPr indent="0" lvl="0" marL="0" rtl="0" algn="l">
              <a:spcBef>
                <a:spcPts val="0"/>
              </a:spcBef>
              <a:spcAft>
                <a:spcPts val="0"/>
              </a:spcAft>
              <a:buNone/>
            </a:pPr>
            <a:r>
              <a:t/>
            </a:r>
            <a:endParaRPr sz="1350">
              <a:solidFill>
                <a:srgbClr val="1C2024"/>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16e70321d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16e70321d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Clr>
                <a:srgbClr val="1C2024"/>
              </a:buClr>
              <a:buSzPts val="1350"/>
              <a:buChar char="●"/>
            </a:pPr>
            <a:r>
              <a:rPr lang="it" sz="1350">
                <a:solidFill>
                  <a:srgbClr val="1C2024"/>
                </a:solidFill>
              </a:rPr>
              <a:t>Il 2021 ha inaugurato un nuovo settennato (2021-2027) di Politica di Coesione. </a:t>
            </a:r>
            <a:endParaRPr sz="1350">
              <a:solidFill>
                <a:srgbClr val="1C2024"/>
              </a:solidFill>
            </a:endParaRPr>
          </a:p>
          <a:p>
            <a:pPr indent="0" lvl="0" marL="457200" rtl="0" algn="l">
              <a:spcBef>
                <a:spcPts val="0"/>
              </a:spcBef>
              <a:spcAft>
                <a:spcPts val="0"/>
              </a:spcAft>
              <a:buNone/>
            </a:pPr>
            <a:r>
              <a:t/>
            </a:r>
            <a:endParaRPr sz="1350">
              <a:solidFill>
                <a:srgbClr val="1C2024"/>
              </a:solidFill>
            </a:endParaRPr>
          </a:p>
          <a:p>
            <a:pPr indent="-314325" lvl="0" marL="457200" rtl="0" algn="l">
              <a:spcBef>
                <a:spcPts val="0"/>
              </a:spcBef>
              <a:spcAft>
                <a:spcPts val="0"/>
              </a:spcAft>
              <a:buClr>
                <a:srgbClr val="1C2024"/>
              </a:buClr>
              <a:buSzPts val="1350"/>
              <a:buChar char="●"/>
            </a:pPr>
            <a:r>
              <a:rPr lang="it" sz="1350">
                <a:solidFill>
                  <a:srgbClr val="1C2024"/>
                </a:solidFill>
              </a:rPr>
              <a:t>Le nuove sfide sono legate alla doppia transizione verde e digitale che l’Unione Europea vuole portare a compimento entro il 2030. </a:t>
            </a:r>
            <a:endParaRPr sz="1350">
              <a:solidFill>
                <a:srgbClr val="1C2024"/>
              </a:solidFill>
            </a:endParaRPr>
          </a:p>
          <a:p>
            <a:pPr indent="0" lvl="0" marL="0" rtl="0" algn="l">
              <a:spcBef>
                <a:spcPts val="0"/>
              </a:spcBef>
              <a:spcAft>
                <a:spcPts val="0"/>
              </a:spcAft>
              <a:buNone/>
            </a:pPr>
            <a:r>
              <a:t/>
            </a:r>
            <a:endParaRPr sz="1350">
              <a:solidFill>
                <a:srgbClr val="1C2024"/>
              </a:solidFill>
            </a:endParaRPr>
          </a:p>
          <a:p>
            <a:pPr indent="-314325" lvl="0" marL="457200" rtl="0" algn="l">
              <a:spcBef>
                <a:spcPts val="0"/>
              </a:spcBef>
              <a:spcAft>
                <a:spcPts val="0"/>
              </a:spcAft>
              <a:buClr>
                <a:srgbClr val="1C2024"/>
              </a:buClr>
              <a:buSzPts val="1350"/>
              <a:buChar char="●"/>
            </a:pPr>
            <a:r>
              <a:rPr lang="it" sz="1350">
                <a:solidFill>
                  <a:srgbClr val="1C2024"/>
                </a:solidFill>
              </a:rPr>
              <a:t>L’Italia è il secondo Paese più finanziato dopo la Polonia, con una dotazione di circa 40 miliardi di euro (per avere un’idea: alla Germania e Francia rispettivamente circa 16 miliardi di euro)</a:t>
            </a:r>
            <a:endParaRPr sz="1350">
              <a:solidFill>
                <a:srgbClr val="1C2024"/>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15840338a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15840338a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1400"/>
              <a:t>Proietta questa slide senza commento, lascia un poco di tempo agli studenti per guardarla bene e domanda: </a:t>
            </a:r>
            <a:r>
              <a:rPr i="1" lang="it" sz="1400"/>
              <a:t>cosa ci raccontano questo grafico e tabella?</a:t>
            </a:r>
            <a:endParaRPr i="1" sz="1400"/>
          </a:p>
          <a:p>
            <a:pPr indent="0" lvl="0" marL="0" rtl="0" algn="l">
              <a:spcBef>
                <a:spcPts val="0"/>
              </a:spcBef>
              <a:spcAft>
                <a:spcPts val="0"/>
              </a:spcAft>
              <a:buNone/>
            </a:pPr>
            <a:r>
              <a:t/>
            </a:r>
            <a:endParaRPr sz="1400"/>
          </a:p>
          <a:p>
            <a:pPr indent="0" lvl="0" marL="0" rtl="0" algn="l">
              <a:spcBef>
                <a:spcPts val="0"/>
              </a:spcBef>
              <a:spcAft>
                <a:spcPts val="0"/>
              </a:spcAft>
              <a:buNone/>
            </a:pPr>
            <a:r>
              <a:rPr lang="it" sz="1400"/>
              <a:t>Qui sotto qualche informazione in più per comprendere le informazioni:</a:t>
            </a:r>
            <a:endParaRPr sz="1400"/>
          </a:p>
          <a:p>
            <a:pPr indent="-317500" lvl="0" marL="457200" rtl="0" algn="l">
              <a:spcBef>
                <a:spcPts val="0"/>
              </a:spcBef>
              <a:spcAft>
                <a:spcPts val="0"/>
              </a:spcAft>
              <a:buSzPts val="1400"/>
              <a:buChar char="●"/>
            </a:pPr>
            <a:r>
              <a:rPr lang="it" sz="1400"/>
              <a:t>La crescita demografica è l'aumento del numero di individui in una popolazione. </a:t>
            </a:r>
            <a:endParaRPr sz="1400"/>
          </a:p>
          <a:p>
            <a:pPr indent="-317500" lvl="0" marL="457200" rtl="0" algn="l">
              <a:spcBef>
                <a:spcPts val="0"/>
              </a:spcBef>
              <a:spcAft>
                <a:spcPts val="0"/>
              </a:spcAft>
              <a:buSzPts val="1400"/>
              <a:buChar char="●"/>
            </a:pPr>
            <a:r>
              <a:rPr lang="it" sz="1400"/>
              <a:t>Il tasso di crescita della popolazione è la velocità con cui il numero di individui di una popolazione aumenta in un dato periodo di tempo come frazione della popolazione iniziale. </a:t>
            </a:r>
            <a:endParaRPr sz="1400"/>
          </a:p>
          <a:p>
            <a:pPr indent="-317500" lvl="0" marL="457200" rtl="0" algn="l">
              <a:spcBef>
                <a:spcPts val="0"/>
              </a:spcBef>
              <a:spcAft>
                <a:spcPts val="0"/>
              </a:spcAft>
              <a:buSzPts val="1400"/>
              <a:buChar char="●"/>
            </a:pPr>
            <a:r>
              <a:rPr lang="it" sz="1400"/>
              <a:t>La crescita globale della popolazione umana è pari a circa 75 milioni ogni anno, o 1,1 % all'anno con la popolazione mondiale che è cresciuta da 1 miliardo nel 1804 a 7 miliardi nel 2011. </a:t>
            </a:r>
            <a:endParaRPr sz="1400"/>
          </a:p>
          <a:p>
            <a:pPr indent="-317500" lvl="0" marL="457200" rtl="0" algn="l">
              <a:spcBef>
                <a:spcPts val="0"/>
              </a:spcBef>
              <a:spcAft>
                <a:spcPts val="0"/>
              </a:spcAft>
              <a:buSzPts val="1400"/>
              <a:buChar char="●"/>
            </a:pPr>
            <a:r>
              <a:rPr lang="it" sz="1400"/>
              <a:t>Le </a:t>
            </a:r>
            <a:r>
              <a:rPr lang="it" sz="1400" u="sng">
                <a:solidFill>
                  <a:schemeClr val="hlink"/>
                </a:solidFill>
                <a:hlinkClick r:id="rId2"/>
              </a:rPr>
              <a:t>stime prevedono</a:t>
            </a:r>
            <a:r>
              <a:rPr lang="it" sz="1400"/>
              <a:t> una popolazione di 8 miliardi entro la metà del 2023 e 10 miliardi nel 2056, con una stabilizzazione tra 10 e 11 miliardi fino alla fine del secolo. </a:t>
            </a:r>
            <a:endParaRPr sz="1400"/>
          </a:p>
          <a:p>
            <a:pPr indent="-317500" lvl="0" marL="457200" rtl="0" algn="l">
              <a:spcBef>
                <a:spcPts val="0"/>
              </a:spcBef>
              <a:spcAft>
                <a:spcPts val="0"/>
              </a:spcAft>
              <a:buSzPts val="1400"/>
              <a:buChar char="●"/>
            </a:pPr>
            <a:r>
              <a:rPr lang="it" sz="1400"/>
              <a:t>Alcuni paesi stanno sperimentando un declino della popolazione, ossia una crescita negativa, tra questi </a:t>
            </a:r>
            <a:r>
              <a:rPr lang="it" sz="1400" u="sng">
                <a:solidFill>
                  <a:schemeClr val="hlink"/>
                </a:solidFill>
                <a:hlinkClick r:id="rId3"/>
              </a:rPr>
              <a:t>l’Italia</a:t>
            </a:r>
            <a:endParaRPr sz="1400"/>
          </a:p>
          <a:p>
            <a:pPr indent="0" lvl="0" marL="0" rtl="0" algn="l">
              <a:spcBef>
                <a:spcPts val="0"/>
              </a:spcBef>
              <a:spcAft>
                <a:spcPts val="0"/>
              </a:spcAft>
              <a:buNone/>
            </a:pPr>
            <a:r>
              <a:t/>
            </a:r>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15840338a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15840338a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sz="1400">
                <a:solidFill>
                  <a:schemeClr val="dk1"/>
                </a:solidFill>
              </a:rPr>
              <a:t>Proietta questa slide senza commento, lascia un poco di tempo agli studenti per guardarla bene e domanda: </a:t>
            </a:r>
            <a:r>
              <a:rPr i="1" lang="it" sz="1400">
                <a:solidFill>
                  <a:schemeClr val="dk1"/>
                </a:solidFill>
              </a:rPr>
              <a:t>cosa ci racconta questo grafico?</a:t>
            </a:r>
            <a:endParaRPr i="1"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it" sz="1400">
                <a:solidFill>
                  <a:schemeClr val="dk1"/>
                </a:solidFill>
              </a:rPr>
              <a:t>Qui sotto qualche informazione in più per comprendere le informazioni:</a:t>
            </a:r>
            <a:endParaRPr sz="1400"/>
          </a:p>
          <a:p>
            <a:pPr indent="0" lvl="0" marL="0" rtl="0" algn="l">
              <a:spcBef>
                <a:spcPts val="0"/>
              </a:spcBef>
              <a:spcAft>
                <a:spcPts val="0"/>
              </a:spcAft>
              <a:buNone/>
            </a:pPr>
            <a:r>
              <a:t/>
            </a:r>
            <a:endParaRPr sz="1400"/>
          </a:p>
          <a:p>
            <a:pPr indent="-317500" lvl="0" marL="457200" rtl="0" algn="l">
              <a:spcBef>
                <a:spcPts val="0"/>
              </a:spcBef>
              <a:spcAft>
                <a:spcPts val="0"/>
              </a:spcAft>
              <a:buClr>
                <a:schemeClr val="dk1"/>
              </a:buClr>
              <a:buSzPts val="1400"/>
              <a:buChar char="●"/>
            </a:pPr>
            <a:r>
              <a:rPr lang="it" sz="1400"/>
              <a:t>Fin alla seconda metà del 19° secolo in tutti paesi del mondo la maggioranza della popolazione era rurale, viveva cioè sparsa in insediamenti minori distribuiti su ampi territori, mentre il fenomeno urbano era assai limitato e le grandi città erano un’eccezione. </a:t>
            </a:r>
            <a:endParaRPr sz="1400"/>
          </a:p>
          <a:p>
            <a:pPr indent="-317500" lvl="0" marL="457200" rtl="0" algn="l">
              <a:spcBef>
                <a:spcPts val="0"/>
              </a:spcBef>
              <a:spcAft>
                <a:spcPts val="0"/>
              </a:spcAft>
              <a:buSzPts val="1400"/>
              <a:buChar char="●"/>
            </a:pPr>
            <a:r>
              <a:rPr lang="it" sz="1400"/>
              <a:t>Negli ultimi due secoli, con lo sviluppo dell’industria e dei servizi, il processo di inurbamento della popolazione si è andato intensificando. </a:t>
            </a:r>
            <a:endParaRPr sz="1400"/>
          </a:p>
          <a:p>
            <a:pPr indent="-317500" lvl="0" marL="457200" rtl="0" algn="l">
              <a:spcBef>
                <a:spcPts val="0"/>
              </a:spcBef>
              <a:spcAft>
                <a:spcPts val="0"/>
              </a:spcAft>
              <a:buSzPts val="1400"/>
              <a:buChar char="●"/>
            </a:pPr>
            <a:r>
              <a:rPr lang="it" sz="1400"/>
              <a:t>Nel 2009 la popolazione urbana mondiale ha superato quella rurale. </a:t>
            </a:r>
            <a:endParaRPr sz="1400"/>
          </a:p>
          <a:p>
            <a:pPr indent="-317500" lvl="0" marL="457200" rtl="0" algn="l">
              <a:spcBef>
                <a:spcPts val="0"/>
              </a:spcBef>
              <a:spcAft>
                <a:spcPts val="0"/>
              </a:spcAft>
              <a:buSzPts val="1400"/>
              <a:buChar char="●"/>
            </a:pPr>
            <a:r>
              <a:rPr lang="it" sz="1400"/>
              <a:t>Oggi invece, mentre l’urbanizzazione rallenta nei paesi di antica industrializzazione dell’Europa e dell’America settentrionale, essa è in forte crescita nel Sud del mondo.</a:t>
            </a:r>
            <a:endParaRPr sz="1400"/>
          </a:p>
          <a:p>
            <a:pPr indent="-317500" lvl="0" marL="457200" rtl="0" algn="l">
              <a:spcBef>
                <a:spcPts val="0"/>
              </a:spcBef>
              <a:spcAft>
                <a:spcPts val="0"/>
              </a:spcAft>
              <a:buClr>
                <a:schemeClr val="dk1"/>
              </a:buClr>
              <a:buSzPts val="1400"/>
              <a:buChar char="●"/>
            </a:pPr>
            <a:r>
              <a:rPr lang="it" sz="1400">
                <a:solidFill>
                  <a:schemeClr val="dk1"/>
                </a:solidFill>
              </a:rPr>
              <a:t>Nel 1950 l’agglomerato urbano più grande del mondo era New York, con 12,3 milioni di abitanti. Nei primi dieci posti si collocavano altre cinque aree metropolitane occidentali (Londra, Parigi, Mosca, Ruhr, Chicago), tre asiatiche (Tokyo, Shanghai e Calcutta) e una sudamericana (Buenos Aires). </a:t>
            </a:r>
            <a:endParaRPr sz="1400">
              <a:solidFill>
                <a:schemeClr val="dk1"/>
              </a:solidFill>
            </a:endParaRPr>
          </a:p>
          <a:p>
            <a:pPr indent="0" lvl="0" marL="457200" rtl="0" algn="l">
              <a:spcBef>
                <a:spcPts val="0"/>
              </a:spcBef>
              <a:spcAft>
                <a:spcPts val="0"/>
              </a:spcAft>
              <a:buClr>
                <a:schemeClr val="dk1"/>
              </a:buClr>
              <a:buSzPts val="1100"/>
              <a:buFont typeface="Arial"/>
              <a:buNone/>
            </a:pPr>
            <a:r>
              <a:t/>
            </a:r>
            <a:endParaRPr sz="1400">
              <a:solidFill>
                <a:schemeClr val="dk1"/>
              </a:solidFill>
            </a:endParaRPr>
          </a:p>
          <a:p>
            <a:pPr indent="-317500" lvl="0" marL="457200" rtl="0" algn="l">
              <a:spcBef>
                <a:spcPts val="0"/>
              </a:spcBef>
              <a:spcAft>
                <a:spcPts val="0"/>
              </a:spcAft>
              <a:buClr>
                <a:schemeClr val="dk1"/>
              </a:buClr>
              <a:buSzPts val="1400"/>
              <a:buChar char="●"/>
            </a:pPr>
            <a:r>
              <a:rPr lang="it" sz="1400">
                <a:solidFill>
                  <a:schemeClr val="dk1"/>
                </a:solidFill>
              </a:rPr>
              <a:t>Nel 2021 New York è all'undicesimo posto, nei primi dieci posti non ci sono città europee, Parigi è al 29esimo.</a:t>
            </a:r>
            <a:endParaRPr sz="1400"/>
          </a:p>
          <a:p>
            <a:pPr indent="0" lvl="0" marL="457200" rtl="0" algn="l">
              <a:spcBef>
                <a:spcPts val="0"/>
              </a:spcBef>
              <a:spcAft>
                <a:spcPts val="0"/>
              </a:spcAft>
              <a:buNone/>
            </a:pPr>
            <a:r>
              <a:t/>
            </a:r>
            <a:endParaRPr sz="1400"/>
          </a:p>
          <a:p>
            <a:pPr indent="0" lvl="0" marL="0" rtl="0" algn="l">
              <a:spcBef>
                <a:spcPts val="0"/>
              </a:spcBef>
              <a:spcAft>
                <a:spcPts val="0"/>
              </a:spcAft>
              <a:buNone/>
            </a:pPr>
            <a:r>
              <a:t/>
            </a:r>
            <a:endParaRPr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15840338a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15840338a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1400"/>
              <a:t>D</a:t>
            </a:r>
            <a:r>
              <a:rPr lang="it" sz="1400"/>
              <a:t>ividiamo il nostro Bel Paese in tre zone:</a:t>
            </a:r>
            <a:endParaRPr sz="1400"/>
          </a:p>
          <a:p>
            <a:pPr indent="-317500" lvl="0" marL="457200" rtl="0" algn="l">
              <a:spcBef>
                <a:spcPts val="0"/>
              </a:spcBef>
              <a:spcAft>
                <a:spcPts val="0"/>
              </a:spcAft>
              <a:buSzPts val="1400"/>
              <a:buChar char="-"/>
            </a:pPr>
            <a:r>
              <a:rPr lang="it" sz="1400"/>
              <a:t>grandi città: </a:t>
            </a:r>
            <a:r>
              <a:rPr lang="it" sz="1400">
                <a:solidFill>
                  <a:schemeClr val="dk1"/>
                </a:solidFill>
              </a:rPr>
              <a:t>superficie in cui più del 50% della popolazione risiede in aree con una densità di più di 1500 abitanti per kmq e che contengano almeno 50 mila abitanti</a:t>
            </a:r>
            <a:endParaRPr sz="1400"/>
          </a:p>
          <a:p>
            <a:pPr indent="-317500" lvl="0" marL="457200" rtl="0" algn="l">
              <a:spcBef>
                <a:spcPts val="0"/>
              </a:spcBef>
              <a:spcAft>
                <a:spcPts val="0"/>
              </a:spcAft>
              <a:buSzPts val="1400"/>
              <a:buChar char="-"/>
            </a:pPr>
            <a:r>
              <a:rPr lang="it" sz="1400"/>
              <a:t>centri medi e piccoli e sobborghi delle grandi città: </a:t>
            </a:r>
            <a:r>
              <a:rPr lang="it" sz="1400">
                <a:solidFill>
                  <a:schemeClr val="dk1"/>
                </a:solidFill>
              </a:rPr>
              <a:t>comuni con meno del 50% di persone che vivono in aree con una densità di popolazione inferiore a 1500 abitanti per kmq</a:t>
            </a:r>
            <a:endParaRPr sz="1400"/>
          </a:p>
          <a:p>
            <a:pPr indent="-317500" lvl="0" marL="457200" rtl="0" algn="l">
              <a:spcBef>
                <a:spcPts val="0"/>
              </a:spcBef>
              <a:spcAft>
                <a:spcPts val="0"/>
              </a:spcAft>
              <a:buSzPts val="1400"/>
              <a:buChar char="-"/>
            </a:pPr>
            <a:r>
              <a:rPr lang="it" sz="1400"/>
              <a:t>aree rurali: </a:t>
            </a:r>
            <a:r>
              <a:rPr lang="it" sz="1400">
                <a:solidFill>
                  <a:schemeClr val="dk1"/>
                </a:solidFill>
              </a:rPr>
              <a:t>più della metà dei residenti vive in zone con una densità inferiore a 300 abitanti per kmq e meno di 5 mila persone</a:t>
            </a:r>
            <a:endParaRPr sz="1400"/>
          </a:p>
          <a:p>
            <a:pPr indent="0" lvl="0" marL="457200" rtl="0" algn="l">
              <a:spcBef>
                <a:spcPts val="0"/>
              </a:spcBef>
              <a:spcAft>
                <a:spcPts val="0"/>
              </a:spcAft>
              <a:buNone/>
            </a:pPr>
            <a:r>
              <a:t/>
            </a:r>
            <a:endParaRPr sz="1400"/>
          </a:p>
          <a:p>
            <a:pPr indent="0" lvl="0" marL="0" rtl="0" algn="l">
              <a:spcBef>
                <a:spcPts val="0"/>
              </a:spcBef>
              <a:spcAft>
                <a:spcPts val="0"/>
              </a:spcAft>
              <a:buNone/>
            </a:pPr>
            <a:r>
              <a:rPr lang="it" sz="1400"/>
              <a:t>La popolazione italiana risulta così distribuita: </a:t>
            </a:r>
            <a:endParaRPr sz="1400"/>
          </a:p>
          <a:p>
            <a:pPr indent="-317500" lvl="0" marL="457200" rtl="0" algn="l">
              <a:spcBef>
                <a:spcPts val="0"/>
              </a:spcBef>
              <a:spcAft>
                <a:spcPts val="0"/>
              </a:spcAft>
              <a:buSzPts val="1400"/>
              <a:buChar char="-"/>
            </a:pPr>
            <a:r>
              <a:rPr lang="it" sz="1400"/>
              <a:t>34,3% vive nelle grandi città</a:t>
            </a:r>
            <a:endParaRPr sz="1400"/>
          </a:p>
          <a:p>
            <a:pPr indent="-317500" lvl="0" marL="457200" rtl="0" algn="l">
              <a:spcBef>
                <a:spcPts val="0"/>
              </a:spcBef>
              <a:spcAft>
                <a:spcPts val="0"/>
              </a:spcAft>
              <a:buSzPts val="1400"/>
              <a:buChar char="-"/>
            </a:pPr>
            <a:r>
              <a:rPr lang="it" sz="1400"/>
              <a:t>41,2% in </a:t>
            </a:r>
            <a:r>
              <a:rPr lang="it" sz="1400">
                <a:solidFill>
                  <a:schemeClr val="dk1"/>
                </a:solidFill>
              </a:rPr>
              <a:t>centri medi e piccoli e sobborghi delle grandi città</a:t>
            </a:r>
            <a:endParaRPr sz="1400">
              <a:solidFill>
                <a:schemeClr val="dk1"/>
              </a:solidFill>
            </a:endParaRPr>
          </a:p>
          <a:p>
            <a:pPr indent="-317500" lvl="0" marL="457200" rtl="0" algn="l">
              <a:spcBef>
                <a:spcPts val="0"/>
              </a:spcBef>
              <a:spcAft>
                <a:spcPts val="0"/>
              </a:spcAft>
              <a:buSzPts val="1400"/>
              <a:buChar char="-"/>
            </a:pPr>
            <a:r>
              <a:rPr lang="it" sz="1400"/>
              <a:t>24,5% aree rurali</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it" sz="1400"/>
              <a:t>In generale chi vive nelle aree urbane ha più accesso ai servizi rispetto a chi vive nelle aree rurali e montane, ma non vale per tutto il territorio nazionale. </a:t>
            </a:r>
            <a:r>
              <a:rPr i="1" lang="it" sz="1400"/>
              <a:t>Perché secondo voi?</a:t>
            </a:r>
            <a:endParaRPr i="1"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15840338a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15840338a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sz="1400">
                <a:solidFill>
                  <a:schemeClr val="dk1"/>
                </a:solidFill>
              </a:rPr>
              <a:t>Un modo per suddividere i territori è guardare a quanto tempo ci si mette per accedere a un servizio considerato chiave per esprimere un certo livello raggiunto dallo stesso. </a:t>
            </a:r>
            <a:r>
              <a:rPr i="1" lang="it" sz="1400">
                <a:solidFill>
                  <a:schemeClr val="dk1"/>
                </a:solidFill>
              </a:rPr>
              <a:t>Cosa racconta secondo voi questa immagine?</a:t>
            </a:r>
            <a:endParaRPr i="1" sz="1400">
              <a:solidFill>
                <a:schemeClr val="dk1"/>
              </a:solidFill>
            </a:endParaRPr>
          </a:p>
          <a:p>
            <a:pPr indent="0" lvl="0" marL="0" rtl="0" algn="l">
              <a:spcBef>
                <a:spcPts val="0"/>
              </a:spcBef>
              <a:spcAft>
                <a:spcPts val="0"/>
              </a:spcAft>
              <a:buClr>
                <a:schemeClr val="dk1"/>
              </a:buClr>
              <a:buSzPts val="1100"/>
              <a:buFont typeface="Arial"/>
              <a:buNone/>
            </a:pPr>
            <a:r>
              <a:t/>
            </a:r>
            <a:endParaRPr b="1" sz="1400">
              <a:solidFill>
                <a:schemeClr val="dk1"/>
              </a:solidFill>
            </a:endParaRPr>
          </a:p>
          <a:p>
            <a:pPr indent="0" lvl="0" marL="0" rtl="0" algn="l">
              <a:spcBef>
                <a:spcPts val="0"/>
              </a:spcBef>
              <a:spcAft>
                <a:spcPts val="0"/>
              </a:spcAft>
              <a:buClr>
                <a:schemeClr val="dk1"/>
              </a:buClr>
              <a:buSzPts val="1100"/>
              <a:buFont typeface="Arial"/>
              <a:buNone/>
            </a:pPr>
            <a:r>
              <a:rPr b="1" lang="it" sz="1400">
                <a:solidFill>
                  <a:schemeClr val="dk1"/>
                </a:solidFill>
              </a:rPr>
              <a:t>Centro di offerta di servizi: </a:t>
            </a:r>
            <a:endParaRPr b="1" sz="1400">
              <a:solidFill>
                <a:schemeClr val="dk1"/>
              </a:solidFill>
            </a:endParaRPr>
          </a:p>
          <a:p>
            <a:pPr indent="-317500" lvl="0" marL="457200" rtl="0" algn="l">
              <a:spcBef>
                <a:spcPts val="0"/>
              </a:spcBef>
              <a:spcAft>
                <a:spcPts val="0"/>
              </a:spcAft>
              <a:buClr>
                <a:schemeClr val="dk1"/>
              </a:buClr>
              <a:buSzPts val="1400"/>
              <a:buChar char="-"/>
            </a:pPr>
            <a:r>
              <a:rPr lang="it" sz="1400">
                <a:solidFill>
                  <a:schemeClr val="dk1"/>
                </a:solidFill>
              </a:rPr>
              <a:t>almeno un ospedale sede </a:t>
            </a:r>
            <a:r>
              <a:rPr lang="it" sz="1400" u="sng">
                <a:solidFill>
                  <a:srgbClr val="0097A7"/>
                </a:solidFill>
                <a:hlinkClick r:id="rId2">
                  <a:extLst>
                    <a:ext uri="{A12FA001-AC4F-418D-AE19-62706E023703}">
                      <ahyp:hlinkClr val="tx"/>
                    </a:ext>
                  </a:extLst>
                </a:hlinkClick>
              </a:rPr>
              <a:t>DEA di primo livello</a:t>
            </a:r>
            <a:r>
              <a:rPr lang="it" sz="1400">
                <a:solidFill>
                  <a:schemeClr val="dk1"/>
                </a:solidFill>
              </a:rPr>
              <a:t>; </a:t>
            </a:r>
            <a:endParaRPr sz="1400">
              <a:solidFill>
                <a:schemeClr val="dk1"/>
              </a:solidFill>
            </a:endParaRPr>
          </a:p>
          <a:p>
            <a:pPr indent="-317500" lvl="0" marL="457200" rtl="0" algn="l">
              <a:spcBef>
                <a:spcPts val="0"/>
              </a:spcBef>
              <a:spcAft>
                <a:spcPts val="0"/>
              </a:spcAft>
              <a:buClr>
                <a:schemeClr val="dk1"/>
              </a:buClr>
              <a:buSzPts val="1400"/>
              <a:buChar char="-"/>
            </a:pPr>
            <a:r>
              <a:rPr lang="it" sz="1400">
                <a:solidFill>
                  <a:schemeClr val="dk1"/>
                </a:solidFill>
              </a:rPr>
              <a:t>tutta l'offerta scolastica secondaria;</a:t>
            </a:r>
            <a:endParaRPr sz="1400">
              <a:solidFill>
                <a:schemeClr val="dk1"/>
              </a:solidFill>
            </a:endParaRPr>
          </a:p>
          <a:p>
            <a:pPr indent="-317500" lvl="0" marL="457200" rtl="0" algn="l">
              <a:spcBef>
                <a:spcPts val="0"/>
              </a:spcBef>
              <a:spcAft>
                <a:spcPts val="0"/>
              </a:spcAft>
              <a:buClr>
                <a:schemeClr val="dk1"/>
              </a:buClr>
              <a:buSzPts val="1400"/>
              <a:buChar char="-"/>
            </a:pPr>
            <a:r>
              <a:rPr lang="it" sz="1400">
                <a:solidFill>
                  <a:schemeClr val="dk1"/>
                </a:solidFill>
              </a:rPr>
              <a:t>una stazione ferroviaria di </a:t>
            </a:r>
            <a:r>
              <a:rPr lang="it" sz="1400" u="sng">
                <a:solidFill>
                  <a:srgbClr val="0097A7"/>
                </a:solidFill>
                <a:hlinkClick r:id="rId3">
                  <a:extLst>
                    <a:ext uri="{A12FA001-AC4F-418D-AE19-62706E023703}">
                      <ahyp:hlinkClr val="tx"/>
                    </a:ext>
                  </a:extLst>
                </a:hlinkClick>
              </a:rPr>
              <a:t>categoria Silver</a:t>
            </a:r>
            <a:r>
              <a:rPr lang="it" sz="1400">
                <a:solidFill>
                  <a:schemeClr val="dk1"/>
                </a:solidFill>
              </a:rPr>
              <a:t>.</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it" sz="1400">
                <a:solidFill>
                  <a:schemeClr val="dk1"/>
                </a:solidFill>
              </a:rPr>
              <a:t>I comuni non rientranti in questa categoria vengono invece classificati sulla base del tempo di percorrenza che un residente deve effettuare per raggiungere il centro di offerta dei servizi più vicino:</a:t>
            </a:r>
            <a:endParaRPr sz="1400">
              <a:solidFill>
                <a:schemeClr val="dk1"/>
              </a:solidFill>
            </a:endParaRPr>
          </a:p>
          <a:p>
            <a:pPr indent="-317500" lvl="0" marL="457200" rtl="0" algn="l">
              <a:spcBef>
                <a:spcPts val="0"/>
              </a:spcBef>
              <a:spcAft>
                <a:spcPts val="0"/>
              </a:spcAft>
              <a:buClr>
                <a:schemeClr val="dk1"/>
              </a:buClr>
              <a:buSzPts val="1400"/>
              <a:buFont typeface="Roboto"/>
              <a:buChar char="-"/>
            </a:pPr>
            <a:r>
              <a:rPr b="1" lang="it" sz="1400">
                <a:solidFill>
                  <a:schemeClr val="dk1"/>
                </a:solidFill>
              </a:rPr>
              <a:t>aree di cintura</a:t>
            </a:r>
            <a:r>
              <a:rPr lang="it" sz="1400">
                <a:solidFill>
                  <a:schemeClr val="dk1"/>
                </a:solidFill>
              </a:rPr>
              <a:t>, meno di 20 minuti;</a:t>
            </a:r>
            <a:endParaRPr sz="1400">
              <a:solidFill>
                <a:schemeClr val="dk1"/>
              </a:solidFill>
            </a:endParaRPr>
          </a:p>
          <a:p>
            <a:pPr indent="-317500" lvl="0" marL="457200" rtl="0" algn="l">
              <a:spcBef>
                <a:spcPts val="0"/>
              </a:spcBef>
              <a:spcAft>
                <a:spcPts val="0"/>
              </a:spcAft>
              <a:buClr>
                <a:schemeClr val="dk1"/>
              </a:buClr>
              <a:buSzPts val="1400"/>
              <a:buFont typeface="Roboto"/>
              <a:buChar char="-"/>
            </a:pPr>
            <a:r>
              <a:rPr b="1" lang="it" sz="1400">
                <a:solidFill>
                  <a:schemeClr val="dk1"/>
                </a:solidFill>
              </a:rPr>
              <a:t>aree</a:t>
            </a:r>
            <a:r>
              <a:rPr lang="it" sz="1400">
                <a:solidFill>
                  <a:schemeClr val="dk1"/>
                </a:solidFill>
              </a:rPr>
              <a:t> </a:t>
            </a:r>
            <a:r>
              <a:rPr b="1" lang="it" sz="1400">
                <a:solidFill>
                  <a:schemeClr val="dk1"/>
                </a:solidFill>
              </a:rPr>
              <a:t>intermedie</a:t>
            </a:r>
            <a:r>
              <a:rPr lang="it" sz="1400">
                <a:solidFill>
                  <a:schemeClr val="dk1"/>
                </a:solidFill>
              </a:rPr>
              <a:t>, tra 20 e 40 minuti;</a:t>
            </a:r>
            <a:endParaRPr sz="1400">
              <a:solidFill>
                <a:schemeClr val="dk1"/>
              </a:solidFill>
            </a:endParaRPr>
          </a:p>
          <a:p>
            <a:pPr indent="-317500" lvl="0" marL="457200" rtl="0" algn="l">
              <a:spcBef>
                <a:spcPts val="0"/>
              </a:spcBef>
              <a:spcAft>
                <a:spcPts val="0"/>
              </a:spcAft>
              <a:buClr>
                <a:schemeClr val="dk1"/>
              </a:buClr>
              <a:buSzPts val="1400"/>
              <a:buFont typeface="Roboto"/>
              <a:buChar char="-"/>
            </a:pPr>
            <a:r>
              <a:rPr b="1" lang="it" sz="1400">
                <a:solidFill>
                  <a:schemeClr val="dk1"/>
                </a:solidFill>
              </a:rPr>
              <a:t>aree</a:t>
            </a:r>
            <a:r>
              <a:rPr lang="it" sz="1400">
                <a:solidFill>
                  <a:schemeClr val="dk1"/>
                </a:solidFill>
              </a:rPr>
              <a:t> </a:t>
            </a:r>
            <a:r>
              <a:rPr b="1" lang="it" sz="1400">
                <a:solidFill>
                  <a:schemeClr val="dk1"/>
                </a:solidFill>
              </a:rPr>
              <a:t>periferiche</a:t>
            </a:r>
            <a:r>
              <a:rPr lang="it" sz="1400">
                <a:solidFill>
                  <a:schemeClr val="dk1"/>
                </a:solidFill>
              </a:rPr>
              <a:t>, tra 40 e 75 minuti;</a:t>
            </a:r>
            <a:endParaRPr sz="1400">
              <a:solidFill>
                <a:schemeClr val="dk1"/>
              </a:solidFill>
            </a:endParaRPr>
          </a:p>
          <a:p>
            <a:pPr indent="-317500" lvl="0" marL="457200" rtl="0" algn="l">
              <a:spcBef>
                <a:spcPts val="0"/>
              </a:spcBef>
              <a:spcAft>
                <a:spcPts val="0"/>
              </a:spcAft>
              <a:buClr>
                <a:schemeClr val="dk1"/>
              </a:buClr>
              <a:buSzPts val="1400"/>
              <a:buFont typeface="Roboto"/>
              <a:buChar char="-"/>
            </a:pPr>
            <a:r>
              <a:rPr b="1" lang="it" sz="1400">
                <a:solidFill>
                  <a:schemeClr val="dk1"/>
                </a:solidFill>
              </a:rPr>
              <a:t>aree</a:t>
            </a:r>
            <a:r>
              <a:rPr lang="it" sz="1400">
                <a:solidFill>
                  <a:schemeClr val="dk1"/>
                </a:solidFill>
              </a:rPr>
              <a:t> </a:t>
            </a:r>
            <a:r>
              <a:rPr b="1" lang="it" sz="1400">
                <a:solidFill>
                  <a:schemeClr val="dk1"/>
                </a:solidFill>
              </a:rPr>
              <a:t>ultra-periferiche</a:t>
            </a:r>
            <a:r>
              <a:rPr lang="it" sz="1400">
                <a:solidFill>
                  <a:schemeClr val="dk1"/>
                </a:solidFill>
              </a:rPr>
              <a:t>, superiore ai 75 minuti.</a:t>
            </a:r>
            <a:endParaRPr sz="1400">
              <a:solidFill>
                <a:schemeClr val="dk1"/>
              </a:solidFill>
            </a:endParaRPr>
          </a:p>
          <a:p>
            <a:pPr indent="0" lvl="0" marL="0" rtl="0" algn="l">
              <a:spcBef>
                <a:spcPts val="0"/>
              </a:spcBef>
              <a:spcAft>
                <a:spcPts val="0"/>
              </a:spcAft>
              <a:buNone/>
            </a:pPr>
            <a:r>
              <a:t/>
            </a:r>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15840338a6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15840338a6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1400"/>
              <a:t>Quello di cui stiamo parlando si può raccontare anche con una immagine notturna dell’Italia. </a:t>
            </a:r>
            <a:r>
              <a:rPr i="1" lang="it" sz="1400"/>
              <a:t>Perché secondo voi?</a:t>
            </a:r>
            <a:endParaRPr i="1"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15840338a6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15840338a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1400"/>
              <a:t>Proviamo a dividere l’Italia per fasce di reddito. </a:t>
            </a:r>
            <a:r>
              <a:rPr i="1" lang="it" sz="1400"/>
              <a:t>Cosa racconta secondo voi questa immagine?</a:t>
            </a:r>
            <a:endParaRPr i="1" sz="1400"/>
          </a:p>
          <a:p>
            <a:pPr indent="0" lvl="0" marL="0" rtl="0" algn="l">
              <a:spcBef>
                <a:spcPts val="0"/>
              </a:spcBef>
              <a:spcAft>
                <a:spcPts val="0"/>
              </a:spcAft>
              <a:buNone/>
            </a:pPr>
            <a:r>
              <a:t/>
            </a:r>
            <a:endParaRPr sz="1400"/>
          </a:p>
          <a:p>
            <a:pPr indent="0" lvl="0" marL="0" rtl="0" algn="l">
              <a:spcBef>
                <a:spcPts val="0"/>
              </a:spcBef>
              <a:spcAft>
                <a:spcPts val="0"/>
              </a:spcAft>
              <a:buClr>
                <a:schemeClr val="dk1"/>
              </a:buClr>
              <a:buSzPts val="1100"/>
              <a:buFont typeface="Arial"/>
              <a:buNone/>
            </a:pPr>
            <a:r>
              <a:rPr lang="it" sz="1400">
                <a:solidFill>
                  <a:schemeClr val="dk1"/>
                </a:solidFill>
              </a:rPr>
              <a:t>Qui sotto qualche informazione in più per comprendere le informazioni:</a:t>
            </a:r>
            <a:endParaRPr sz="1400">
              <a:solidFill>
                <a:schemeClr val="dk1"/>
              </a:solidFill>
            </a:endParaRPr>
          </a:p>
          <a:p>
            <a:pPr indent="-317500" lvl="0" marL="457200" rtl="0" algn="l">
              <a:spcBef>
                <a:spcPts val="0"/>
              </a:spcBef>
              <a:spcAft>
                <a:spcPts val="0"/>
              </a:spcAft>
              <a:buSzPts val="1400"/>
              <a:buChar char="●"/>
            </a:pPr>
            <a:r>
              <a:rPr lang="it" sz="1400"/>
              <a:t>I dati diffusi dal </a:t>
            </a:r>
            <a:r>
              <a:rPr lang="it" sz="1400" u="sng">
                <a:solidFill>
                  <a:schemeClr val="hlink"/>
                </a:solidFill>
                <a:hlinkClick r:id="rId2"/>
              </a:rPr>
              <a:t>Ministero dell’Economia e delle Finanze Mef sui redditi del 2019</a:t>
            </a:r>
            <a:r>
              <a:rPr lang="it" sz="1400"/>
              <a:t> evidenziano che in Italia il reddito imponibile pro capite (al netto delle eventuali detrazioni) è di 20.079 €. </a:t>
            </a:r>
            <a:endParaRPr sz="1400"/>
          </a:p>
          <a:p>
            <a:pPr indent="-317500" lvl="0" marL="457200" rtl="0" algn="l">
              <a:spcBef>
                <a:spcPts val="0"/>
              </a:spcBef>
              <a:spcAft>
                <a:spcPts val="0"/>
              </a:spcAft>
              <a:buSzPts val="1400"/>
              <a:buChar char="●"/>
            </a:pPr>
            <a:r>
              <a:rPr lang="it" sz="1400"/>
              <a:t>Podio dei capoluoghi di provincia più ricchi: Milano (32.330 €), Monza (28.760 €) e Bergamo (27.677 €) occupano le prime tre posizioni anche nel 2019. Tra le variazioni in top ten: Padova guadagna una posizione, superando Bologna e attestandosi al sesto posto; Modena recupera due posizioni ed entra nei primi dieci piazzandosi al nono posto, facendo uscire Roma dalla top ten.</a:t>
            </a:r>
            <a:endParaRPr sz="1400"/>
          </a:p>
          <a:p>
            <a:pPr indent="-317500" lvl="0" marL="457200" rtl="0" algn="l">
              <a:spcBef>
                <a:spcPts val="0"/>
              </a:spcBef>
              <a:spcAft>
                <a:spcPts val="0"/>
              </a:spcAft>
              <a:buSzPts val="1400"/>
              <a:buChar char="●"/>
            </a:pPr>
            <a:r>
              <a:rPr lang="it" sz="1400"/>
              <a:t>La ricchezza è concentrata nelle mani di pochi: solo il 5% guadagna più di 75mila euro annui, mentre il 42% degli italiani guadagna meno di 15mila euro.</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it" sz="1400"/>
              <a:t>Per approfondire:</a:t>
            </a:r>
            <a:endParaRPr sz="1400"/>
          </a:p>
          <a:p>
            <a:pPr indent="0" lvl="0" marL="0" rtl="0" algn="l">
              <a:spcBef>
                <a:spcPts val="0"/>
              </a:spcBef>
              <a:spcAft>
                <a:spcPts val="0"/>
              </a:spcAft>
              <a:buClr>
                <a:schemeClr val="dk1"/>
              </a:buClr>
              <a:buSzPts val="1100"/>
              <a:buFont typeface="Arial"/>
              <a:buNone/>
            </a:pPr>
            <a:r>
              <a:rPr lang="it" sz="1400" u="sng">
                <a:solidFill>
                  <a:schemeClr val="hlink"/>
                </a:solidFill>
                <a:hlinkClick r:id="rId3"/>
              </a:rPr>
              <a:t>Il rapporto DisuguItalia 2021 - Oxfam Italia</a:t>
            </a:r>
            <a:r>
              <a:rPr lang="it" sz="1400"/>
              <a:t> </a:t>
            </a:r>
            <a:endParaRPr sz="1400"/>
          </a:p>
          <a:p>
            <a:pPr indent="0" lvl="0" marL="0" rtl="0" algn="l">
              <a:spcBef>
                <a:spcPts val="0"/>
              </a:spcBef>
              <a:spcAft>
                <a:spcPts val="0"/>
              </a:spcAft>
              <a:buNone/>
            </a:pPr>
            <a:r>
              <a:t/>
            </a:r>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15840338a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15840338a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1400">
                <a:solidFill>
                  <a:schemeClr val="dk1"/>
                </a:solidFill>
              </a:rPr>
              <a:t>Proietta questa slide senza commento, lascia un poco di tempo agli studenti per guardarla bene e domanda: </a:t>
            </a:r>
            <a:endParaRPr sz="1400">
              <a:solidFill>
                <a:schemeClr val="dk1"/>
              </a:solidFill>
            </a:endParaRPr>
          </a:p>
          <a:p>
            <a:pPr indent="-317500" lvl="0" marL="457200" rtl="0" algn="l">
              <a:spcBef>
                <a:spcPts val="0"/>
              </a:spcBef>
              <a:spcAft>
                <a:spcPts val="0"/>
              </a:spcAft>
              <a:buClr>
                <a:schemeClr val="dk1"/>
              </a:buClr>
              <a:buSzPts val="1400"/>
              <a:buChar char="●"/>
            </a:pPr>
            <a:r>
              <a:rPr i="1" lang="it" sz="1400">
                <a:solidFill>
                  <a:schemeClr val="dk1"/>
                </a:solidFill>
              </a:rPr>
              <a:t>possiamo concludere che esistono delle disuguaglianze territoriali in Italia? quali?</a:t>
            </a:r>
            <a:endParaRPr i="1" sz="1400">
              <a:solidFill>
                <a:schemeClr val="dk1"/>
              </a:solidFill>
            </a:endParaRPr>
          </a:p>
          <a:p>
            <a:pPr indent="-317500" lvl="0" marL="457200" rtl="0" algn="l">
              <a:spcBef>
                <a:spcPts val="0"/>
              </a:spcBef>
              <a:spcAft>
                <a:spcPts val="0"/>
              </a:spcAft>
              <a:buClr>
                <a:schemeClr val="dk1"/>
              </a:buClr>
              <a:buSzPts val="1400"/>
              <a:buChar char="●"/>
            </a:pPr>
            <a:r>
              <a:rPr i="1" lang="it" sz="1400">
                <a:solidFill>
                  <a:schemeClr val="dk1"/>
                </a:solidFill>
              </a:rPr>
              <a:t>siete d’accordo che lo Stato (e in generale chi governa) deve mettere in campo delle politiche per ridurre queste disuguaglianze?</a:t>
            </a:r>
            <a:endParaRPr i="1" sz="1400">
              <a:solidFill>
                <a:schemeClr val="dk1"/>
              </a:solidFill>
            </a:endParaRPr>
          </a:p>
          <a:p>
            <a:pPr indent="0" lvl="0" marL="0" rtl="0" algn="l">
              <a:spcBef>
                <a:spcPts val="0"/>
              </a:spcBef>
              <a:spcAft>
                <a:spcPts val="0"/>
              </a:spcAft>
              <a:buNone/>
            </a:pPr>
            <a:r>
              <a:t/>
            </a:r>
            <a:endParaRPr i="1" sz="1400">
              <a:solidFill>
                <a:schemeClr val="dk1"/>
              </a:solidFill>
            </a:endParaRPr>
          </a:p>
          <a:p>
            <a:pPr indent="0" lvl="0" marL="0" rtl="0" algn="l">
              <a:spcBef>
                <a:spcPts val="0"/>
              </a:spcBef>
              <a:spcAft>
                <a:spcPts val="0"/>
              </a:spcAft>
              <a:buNone/>
            </a:pPr>
            <a:r>
              <a:rPr lang="it" sz="1400">
                <a:solidFill>
                  <a:schemeClr val="dk1"/>
                </a:solidFill>
              </a:rPr>
              <a:t>Dalla prossima slide faremo un breve viaggio nel tempo per guardare alle principali politiche che sono state messe in atto, in Italia ed Europa, per affrontare il tema delle disuguaglianze territoriali.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14a5b3ba4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14a5b3ba4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1E1E1F"/>
              </a:buClr>
              <a:buSzPts val="1400"/>
              <a:buChar char="●"/>
            </a:pPr>
            <a:r>
              <a:rPr lang="it" sz="1400">
                <a:solidFill>
                  <a:srgbClr val="1E1E1F"/>
                </a:solidFill>
                <a:highlight>
                  <a:srgbClr val="FFFFFF"/>
                </a:highlight>
              </a:rPr>
              <a:t>La politica di coesione è la principale politica di investimento dell'Unione europea. </a:t>
            </a:r>
            <a:endParaRPr sz="1400">
              <a:solidFill>
                <a:srgbClr val="1E1E1F"/>
              </a:solidFill>
              <a:highlight>
                <a:srgbClr val="FFFFFF"/>
              </a:highlight>
            </a:endParaRPr>
          </a:p>
          <a:p>
            <a:pPr indent="0" lvl="0" marL="0" rtl="0" algn="l">
              <a:spcBef>
                <a:spcPts val="1200"/>
              </a:spcBef>
              <a:spcAft>
                <a:spcPts val="0"/>
              </a:spcAft>
              <a:buNone/>
            </a:pPr>
            <a:r>
              <a:t/>
            </a:r>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it" sz="7200">
                <a:solidFill>
                  <a:srgbClr val="FFFFFF"/>
                </a:solidFill>
                <a:highlight>
                  <a:srgbClr val="0061A0"/>
                </a:highlight>
                <a:latin typeface="Roboto"/>
                <a:ea typeface="Roboto"/>
                <a:cs typeface="Roboto"/>
                <a:sym typeface="Roboto"/>
              </a:rPr>
              <a:t>La politica di coesione</a:t>
            </a:r>
            <a:endParaRPr b="1" sz="7200">
              <a:solidFill>
                <a:srgbClr val="FFFFFF"/>
              </a:solidFill>
              <a:highlight>
                <a:srgbClr val="0061A0"/>
              </a:highlight>
              <a:latin typeface="Roboto"/>
              <a:ea typeface="Roboto"/>
              <a:cs typeface="Roboto"/>
              <a:sym typeface="Roboto"/>
            </a:endParaRPr>
          </a:p>
        </p:txBody>
      </p:sp>
      <p:sp>
        <p:nvSpPr>
          <p:cNvPr id="55" name="Google Shape;55;p13"/>
          <p:cNvSpPr txBox="1"/>
          <p:nvPr>
            <p:ph idx="1" type="subTitle"/>
          </p:nvPr>
        </p:nvSpPr>
        <p:spPr>
          <a:xfrm>
            <a:off x="311700" y="2834125"/>
            <a:ext cx="8520600" cy="1782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it">
                <a:latin typeface="Nunito ExtraLight"/>
                <a:ea typeface="Nunito ExtraLight"/>
                <a:cs typeface="Nunito ExtraLight"/>
                <a:sym typeface="Nunito ExtraLight"/>
              </a:rPr>
              <a:t>PREMESSA GENERALE</a:t>
            </a:r>
            <a:endParaRPr>
              <a:latin typeface="Nunito ExtraLight"/>
              <a:ea typeface="Nunito ExtraLight"/>
              <a:cs typeface="Nunito ExtraLight"/>
              <a:sym typeface="Nunito ExtraLight"/>
            </a:endParaRPr>
          </a:p>
        </p:txBody>
      </p:sp>
      <p:pic>
        <p:nvPicPr>
          <p:cNvPr id="56" name="Google Shape;56;p13"/>
          <p:cNvPicPr preferRelativeResize="0"/>
          <p:nvPr/>
        </p:nvPicPr>
        <p:blipFill>
          <a:blip r:embed="rId3">
            <a:alphaModFix/>
          </a:blip>
          <a:stretch>
            <a:fillRect/>
          </a:stretch>
        </p:blipFill>
        <p:spPr>
          <a:xfrm>
            <a:off x="311700" y="318393"/>
            <a:ext cx="1283100" cy="389225"/>
          </a:xfrm>
          <a:prstGeom prst="rect">
            <a:avLst/>
          </a:prstGeom>
          <a:noFill/>
          <a:ln>
            <a:noFill/>
          </a:ln>
        </p:spPr>
      </p:pic>
      <p:pic>
        <p:nvPicPr>
          <p:cNvPr id="57" name="Google Shape;57;p13"/>
          <p:cNvPicPr preferRelativeResize="0"/>
          <p:nvPr/>
        </p:nvPicPr>
        <p:blipFill>
          <a:blip r:embed="rId4">
            <a:alphaModFix/>
          </a:blip>
          <a:stretch>
            <a:fillRect/>
          </a:stretch>
        </p:blipFill>
        <p:spPr>
          <a:xfrm>
            <a:off x="7549200" y="318400"/>
            <a:ext cx="1283101" cy="269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2"/>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it" sz="5200">
                <a:solidFill>
                  <a:srgbClr val="FFFFFF"/>
                </a:solidFill>
                <a:highlight>
                  <a:srgbClr val="0061A0"/>
                </a:highlight>
                <a:latin typeface="Roboto"/>
                <a:ea typeface="Roboto"/>
                <a:cs typeface="Roboto"/>
                <a:sym typeface="Roboto"/>
              </a:rPr>
              <a:t>1948</a:t>
            </a:r>
            <a:endParaRPr b="1" sz="5200">
              <a:solidFill>
                <a:srgbClr val="FFFFFF"/>
              </a:solidFill>
              <a:highlight>
                <a:srgbClr val="0061A0"/>
              </a:highlight>
              <a:latin typeface="Roboto"/>
              <a:ea typeface="Roboto"/>
              <a:cs typeface="Roboto"/>
              <a:sym typeface="Roboto"/>
            </a:endParaRPr>
          </a:p>
        </p:txBody>
      </p:sp>
      <p:sp>
        <p:nvSpPr>
          <p:cNvPr id="108" name="Google Shape;108;p2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it" sz="3100">
                <a:solidFill>
                  <a:srgbClr val="FFFFFF"/>
                </a:solidFill>
                <a:highlight>
                  <a:srgbClr val="0061A0"/>
                </a:highlight>
                <a:latin typeface="Roboto"/>
                <a:ea typeface="Roboto"/>
                <a:cs typeface="Roboto"/>
                <a:sym typeface="Roboto"/>
              </a:rPr>
              <a:t>Costituzione italiana</a:t>
            </a:r>
            <a:endParaRPr b="1" sz="3100">
              <a:solidFill>
                <a:srgbClr val="FFFFFF"/>
              </a:solidFill>
              <a:highlight>
                <a:srgbClr val="0061A0"/>
              </a:highlight>
              <a:latin typeface="Roboto"/>
              <a:ea typeface="Roboto"/>
              <a:cs typeface="Roboto"/>
              <a:sym typeface="Roboto"/>
            </a:endParaRPr>
          </a:p>
        </p:txBody>
      </p:sp>
      <p:sp>
        <p:nvSpPr>
          <p:cNvPr id="109" name="Google Shape;109;p2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it" sz="2000">
                <a:latin typeface="Nunito"/>
                <a:ea typeface="Nunito"/>
                <a:cs typeface="Nunito"/>
                <a:sym typeface="Nunito"/>
              </a:rPr>
              <a:t>Per provvedere a scopi determinati, e particolarmente per valorizzare il Mezzogiorno e le Isole, lo Stato assegna per legge a singole Regioni contributi speciali.</a:t>
            </a:r>
            <a:endParaRPr b="1" i="1" sz="2000">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3"/>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it" sz="5200">
                <a:solidFill>
                  <a:srgbClr val="FFFFFF"/>
                </a:solidFill>
                <a:highlight>
                  <a:srgbClr val="0061A0"/>
                </a:highlight>
                <a:latin typeface="Roboto"/>
                <a:ea typeface="Roboto"/>
                <a:cs typeface="Roboto"/>
                <a:sym typeface="Roboto"/>
              </a:rPr>
              <a:t>1957</a:t>
            </a:r>
            <a:endParaRPr b="1" sz="5200">
              <a:solidFill>
                <a:srgbClr val="FFFFFF"/>
              </a:solidFill>
              <a:highlight>
                <a:srgbClr val="0061A0"/>
              </a:highlight>
              <a:latin typeface="Roboto"/>
              <a:ea typeface="Roboto"/>
              <a:cs typeface="Roboto"/>
              <a:sym typeface="Roboto"/>
            </a:endParaRPr>
          </a:p>
        </p:txBody>
      </p:sp>
      <p:sp>
        <p:nvSpPr>
          <p:cNvPr id="115" name="Google Shape;115;p23"/>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it" sz="3100">
                <a:solidFill>
                  <a:srgbClr val="FFFFFF"/>
                </a:solidFill>
                <a:highlight>
                  <a:srgbClr val="0061A0"/>
                </a:highlight>
                <a:latin typeface="Roboto"/>
                <a:ea typeface="Roboto"/>
                <a:cs typeface="Roboto"/>
                <a:sym typeface="Roboto"/>
              </a:rPr>
              <a:t>Trattati di Roma</a:t>
            </a:r>
            <a:endParaRPr b="1" sz="3100">
              <a:solidFill>
                <a:srgbClr val="FFFFFF"/>
              </a:solidFill>
              <a:highlight>
                <a:srgbClr val="0061A0"/>
              </a:highlight>
              <a:latin typeface="Roboto"/>
              <a:ea typeface="Roboto"/>
              <a:cs typeface="Roboto"/>
              <a:sym typeface="Roboto"/>
            </a:endParaRPr>
          </a:p>
        </p:txBody>
      </p:sp>
      <p:sp>
        <p:nvSpPr>
          <p:cNvPr id="116" name="Google Shape;116;p23"/>
          <p:cNvSpPr txBox="1"/>
          <p:nvPr>
            <p:ph idx="2" type="body"/>
          </p:nvPr>
        </p:nvSpPr>
        <p:spPr>
          <a:xfrm>
            <a:off x="4731300" y="724075"/>
            <a:ext cx="4045200" cy="3695100"/>
          </a:xfrm>
          <a:prstGeom prst="rect">
            <a:avLst/>
          </a:prstGeom>
        </p:spPr>
        <p:txBody>
          <a:bodyPr anchorCtr="0" anchor="ctr" bIns="91425" lIns="91425" spcFirstLastPara="1" rIns="91425" wrap="square" tIns="91425">
            <a:noAutofit/>
          </a:bodyPr>
          <a:lstStyle/>
          <a:p>
            <a:pPr indent="0" lvl="0" marL="0" rtl="0" algn="l">
              <a:lnSpc>
                <a:spcPct val="105000"/>
              </a:lnSpc>
              <a:spcBef>
                <a:spcPts val="0"/>
              </a:spcBef>
              <a:spcAft>
                <a:spcPts val="0"/>
              </a:spcAft>
              <a:buClr>
                <a:schemeClr val="dk1"/>
              </a:buClr>
              <a:buSzPts val="770"/>
              <a:buFont typeface="Arial"/>
              <a:buNone/>
            </a:pPr>
            <a:r>
              <a:rPr b="1" i="1" lang="it" sz="1810">
                <a:latin typeface="Nunito"/>
                <a:ea typeface="Nunito"/>
                <a:cs typeface="Nunito"/>
                <a:sym typeface="Nunito"/>
              </a:rPr>
              <a:t>Assicurare il progresso economico e sociale dei loro Paesi attraverso un’azione congiunta per eliminare le barriere commerciali e di altro genere tra loro;</a:t>
            </a:r>
            <a:endParaRPr b="1" i="1" sz="1810">
              <a:latin typeface="Nunito"/>
              <a:ea typeface="Nunito"/>
              <a:cs typeface="Nunito"/>
              <a:sym typeface="Nunito"/>
            </a:endParaRPr>
          </a:p>
          <a:p>
            <a:pPr indent="0" lvl="0" marL="0" rtl="0" algn="l">
              <a:lnSpc>
                <a:spcPct val="105000"/>
              </a:lnSpc>
              <a:spcBef>
                <a:spcPts val="1200"/>
              </a:spcBef>
              <a:spcAft>
                <a:spcPts val="0"/>
              </a:spcAft>
              <a:buClr>
                <a:schemeClr val="dk1"/>
              </a:buClr>
              <a:buSzPts val="770"/>
              <a:buFont typeface="Arial"/>
              <a:buNone/>
            </a:pPr>
            <a:r>
              <a:rPr b="1" i="1" lang="it" sz="1810">
                <a:latin typeface="Nunito"/>
                <a:ea typeface="Nunito"/>
                <a:cs typeface="Nunito"/>
                <a:sym typeface="Nunito"/>
              </a:rPr>
              <a:t>Migliorare le condizioni di vita e lavorative dei loro cittadini;</a:t>
            </a:r>
            <a:endParaRPr b="1" i="1" sz="1810">
              <a:latin typeface="Nunito"/>
              <a:ea typeface="Nunito"/>
              <a:cs typeface="Nunito"/>
              <a:sym typeface="Nunito"/>
            </a:endParaRPr>
          </a:p>
          <a:p>
            <a:pPr indent="0" lvl="0" marL="0" rtl="0" algn="l">
              <a:lnSpc>
                <a:spcPct val="105000"/>
              </a:lnSpc>
              <a:spcBef>
                <a:spcPts val="1200"/>
              </a:spcBef>
              <a:spcAft>
                <a:spcPts val="0"/>
              </a:spcAft>
              <a:buClr>
                <a:schemeClr val="dk1"/>
              </a:buClr>
              <a:buSzPts val="770"/>
              <a:buFont typeface="Arial"/>
              <a:buNone/>
            </a:pPr>
            <a:r>
              <a:rPr b="1" i="1" lang="it" sz="1810">
                <a:latin typeface="Nunito"/>
                <a:ea typeface="Nunito"/>
                <a:cs typeface="Nunito"/>
                <a:sym typeface="Nunito"/>
              </a:rPr>
              <a:t>Garantire un commercio equilibrato e un’equa concorrenza;</a:t>
            </a:r>
            <a:endParaRPr b="1" i="1" sz="1810">
              <a:latin typeface="Nunito"/>
              <a:ea typeface="Nunito"/>
              <a:cs typeface="Nunito"/>
              <a:sym typeface="Nunito"/>
            </a:endParaRPr>
          </a:p>
          <a:p>
            <a:pPr indent="0" lvl="0" marL="0" rtl="0" algn="l">
              <a:lnSpc>
                <a:spcPct val="105000"/>
              </a:lnSpc>
              <a:spcBef>
                <a:spcPts val="1200"/>
              </a:spcBef>
              <a:spcAft>
                <a:spcPts val="0"/>
              </a:spcAft>
              <a:buClr>
                <a:schemeClr val="dk1"/>
              </a:buClr>
              <a:buSzPts val="770"/>
              <a:buFont typeface="Arial"/>
              <a:buNone/>
            </a:pPr>
            <a:r>
              <a:rPr b="1" i="1" lang="it" sz="1810">
                <a:latin typeface="Nunito"/>
                <a:ea typeface="Nunito"/>
                <a:cs typeface="Nunito"/>
                <a:sym typeface="Nunito"/>
              </a:rPr>
              <a:t>Ridurre il divario economico e sociale fra le varie regioni </a:t>
            </a:r>
            <a:endParaRPr b="1" i="1" sz="1810">
              <a:latin typeface="Nunito"/>
              <a:ea typeface="Nunito"/>
              <a:cs typeface="Nunito"/>
              <a:sym typeface="Nunito"/>
            </a:endParaRPr>
          </a:p>
          <a:p>
            <a:pPr indent="0" lvl="0" marL="0" rtl="0" algn="l">
              <a:lnSpc>
                <a:spcPct val="105000"/>
              </a:lnSpc>
              <a:spcBef>
                <a:spcPts val="1200"/>
              </a:spcBef>
              <a:spcAft>
                <a:spcPts val="1200"/>
              </a:spcAft>
              <a:buSzPts val="770"/>
              <a:buNone/>
            </a:pPr>
            <a:r>
              <a:t/>
            </a:r>
            <a:endParaRPr b="1" i="1" sz="181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4"/>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it" sz="5200">
                <a:solidFill>
                  <a:srgbClr val="FFFFFF"/>
                </a:solidFill>
                <a:highlight>
                  <a:srgbClr val="0061A0"/>
                </a:highlight>
                <a:latin typeface="Roboto"/>
                <a:ea typeface="Roboto"/>
                <a:cs typeface="Roboto"/>
                <a:sym typeface="Roboto"/>
              </a:rPr>
              <a:t>1988</a:t>
            </a:r>
            <a:endParaRPr b="1" sz="5200">
              <a:solidFill>
                <a:srgbClr val="FFFFFF"/>
              </a:solidFill>
              <a:highlight>
                <a:srgbClr val="0061A0"/>
              </a:highlight>
              <a:latin typeface="Roboto"/>
              <a:ea typeface="Roboto"/>
              <a:cs typeface="Roboto"/>
              <a:sym typeface="Roboto"/>
            </a:endParaRPr>
          </a:p>
        </p:txBody>
      </p:sp>
      <p:sp>
        <p:nvSpPr>
          <p:cNvPr id="122" name="Google Shape;122;p24"/>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it" sz="3100">
                <a:solidFill>
                  <a:srgbClr val="FFFFFF"/>
                </a:solidFill>
                <a:highlight>
                  <a:srgbClr val="0061A0"/>
                </a:highlight>
                <a:latin typeface="Roboto"/>
                <a:ea typeface="Roboto"/>
                <a:cs typeface="Roboto"/>
                <a:sym typeface="Roboto"/>
              </a:rPr>
              <a:t>Politica di Coesione</a:t>
            </a:r>
            <a:endParaRPr b="1" sz="3100">
              <a:solidFill>
                <a:srgbClr val="FFFFFF"/>
              </a:solidFill>
              <a:highlight>
                <a:srgbClr val="0061A0"/>
              </a:highlight>
              <a:latin typeface="Roboto"/>
              <a:ea typeface="Roboto"/>
              <a:cs typeface="Roboto"/>
              <a:sym typeface="Roboto"/>
            </a:endParaRPr>
          </a:p>
        </p:txBody>
      </p:sp>
      <p:sp>
        <p:nvSpPr>
          <p:cNvPr id="123" name="Google Shape;123;p24"/>
          <p:cNvSpPr txBox="1"/>
          <p:nvPr>
            <p:ph idx="2" type="body"/>
          </p:nvPr>
        </p:nvSpPr>
        <p:spPr>
          <a:xfrm>
            <a:off x="4731300" y="724075"/>
            <a:ext cx="40452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it" sz="2000">
                <a:latin typeface="Nunito"/>
                <a:ea typeface="Nunito"/>
                <a:cs typeface="Nunito"/>
                <a:sym typeface="Nunito"/>
              </a:rPr>
              <a:t>Riequilibrare i livelli di sviluppo sociale ed economico specialmente nei territori più periferici o meno sviluppati</a:t>
            </a:r>
            <a:endParaRPr b="1" i="1" sz="2000">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5"/>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it" sz="5200">
                <a:solidFill>
                  <a:srgbClr val="FFFFFF"/>
                </a:solidFill>
                <a:highlight>
                  <a:srgbClr val="0061A0"/>
                </a:highlight>
                <a:latin typeface="Roboto"/>
                <a:ea typeface="Roboto"/>
                <a:cs typeface="Roboto"/>
                <a:sym typeface="Roboto"/>
              </a:rPr>
              <a:t>2001</a:t>
            </a:r>
            <a:endParaRPr b="1" sz="5200">
              <a:solidFill>
                <a:srgbClr val="FFFFFF"/>
              </a:solidFill>
              <a:highlight>
                <a:srgbClr val="0061A0"/>
              </a:highlight>
              <a:latin typeface="Roboto"/>
              <a:ea typeface="Roboto"/>
              <a:cs typeface="Roboto"/>
              <a:sym typeface="Roboto"/>
            </a:endParaRPr>
          </a:p>
        </p:txBody>
      </p:sp>
      <p:sp>
        <p:nvSpPr>
          <p:cNvPr id="129" name="Google Shape;129;p25"/>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it" sz="3100">
                <a:solidFill>
                  <a:srgbClr val="FFFFFF"/>
                </a:solidFill>
                <a:highlight>
                  <a:srgbClr val="0061A0"/>
                </a:highlight>
                <a:latin typeface="Roboto"/>
                <a:ea typeface="Roboto"/>
                <a:cs typeface="Roboto"/>
                <a:sym typeface="Roboto"/>
              </a:rPr>
              <a:t>Riforma Titolo V</a:t>
            </a:r>
            <a:endParaRPr b="1" sz="3100">
              <a:solidFill>
                <a:srgbClr val="FFFFFF"/>
              </a:solidFill>
              <a:highlight>
                <a:srgbClr val="0061A0"/>
              </a:highlight>
              <a:latin typeface="Roboto"/>
              <a:ea typeface="Roboto"/>
              <a:cs typeface="Roboto"/>
              <a:sym typeface="Roboto"/>
            </a:endParaRPr>
          </a:p>
          <a:p>
            <a:pPr indent="0" lvl="0" marL="0" rtl="0" algn="ctr">
              <a:spcBef>
                <a:spcPts val="0"/>
              </a:spcBef>
              <a:spcAft>
                <a:spcPts val="0"/>
              </a:spcAft>
              <a:buNone/>
            </a:pPr>
            <a:r>
              <a:rPr b="1" lang="it" sz="3100">
                <a:solidFill>
                  <a:srgbClr val="FFFFFF"/>
                </a:solidFill>
                <a:highlight>
                  <a:srgbClr val="0061A0"/>
                </a:highlight>
                <a:latin typeface="Roboto"/>
                <a:ea typeface="Roboto"/>
                <a:cs typeface="Roboto"/>
                <a:sym typeface="Roboto"/>
              </a:rPr>
              <a:t>Costituzione italiana</a:t>
            </a:r>
            <a:endParaRPr b="1" sz="3100">
              <a:solidFill>
                <a:srgbClr val="FFFFFF"/>
              </a:solidFill>
              <a:highlight>
                <a:srgbClr val="0061A0"/>
              </a:highlight>
              <a:latin typeface="Roboto"/>
              <a:ea typeface="Roboto"/>
              <a:cs typeface="Roboto"/>
              <a:sym typeface="Roboto"/>
            </a:endParaRPr>
          </a:p>
        </p:txBody>
      </p:sp>
      <p:sp>
        <p:nvSpPr>
          <p:cNvPr id="130" name="Google Shape;130;p25"/>
          <p:cNvSpPr txBox="1"/>
          <p:nvPr>
            <p:ph idx="2" type="body"/>
          </p:nvPr>
        </p:nvSpPr>
        <p:spPr>
          <a:xfrm>
            <a:off x="4731300" y="724075"/>
            <a:ext cx="40452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b="1" i="1" lang="it" sz="2000">
                <a:latin typeface="Nunito"/>
                <a:ea typeface="Nunito"/>
                <a:cs typeface="Nunito"/>
                <a:sym typeface="Nunito"/>
              </a:rPr>
              <a:t>Per promuovere lo sviluppo economico, la coesione e la solidarietà sociale, per rimuovere gli squilibri economici e sociali, per favorire l'effettivo esercizio dei diritti della persona [...] lo Stato destina risorse aggiuntive ed effettua interventi speciali in favore di determinati Comuni, Province, Città metropolitane e Regioni</a:t>
            </a:r>
            <a:endParaRPr b="1" i="1" sz="2000">
              <a:latin typeface="Nunito"/>
              <a:ea typeface="Nunito"/>
              <a:cs typeface="Nunito"/>
              <a:sym typeface="Nuni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6"/>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it" sz="5200">
                <a:solidFill>
                  <a:srgbClr val="FFFFFF"/>
                </a:solidFill>
                <a:highlight>
                  <a:srgbClr val="0061A0"/>
                </a:highlight>
                <a:latin typeface="Roboto"/>
                <a:ea typeface="Roboto"/>
                <a:cs typeface="Roboto"/>
                <a:sym typeface="Roboto"/>
              </a:rPr>
              <a:t>2013</a:t>
            </a:r>
            <a:endParaRPr b="1" sz="5200">
              <a:solidFill>
                <a:srgbClr val="FFFFFF"/>
              </a:solidFill>
              <a:highlight>
                <a:srgbClr val="0061A0"/>
              </a:highlight>
              <a:latin typeface="Roboto"/>
              <a:ea typeface="Roboto"/>
              <a:cs typeface="Roboto"/>
              <a:sym typeface="Roboto"/>
            </a:endParaRPr>
          </a:p>
        </p:txBody>
      </p:sp>
      <p:sp>
        <p:nvSpPr>
          <p:cNvPr id="136" name="Google Shape;136;p2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it" sz="3100">
                <a:solidFill>
                  <a:srgbClr val="FFFFFF"/>
                </a:solidFill>
                <a:highlight>
                  <a:srgbClr val="0061A0"/>
                </a:highlight>
                <a:latin typeface="Roboto"/>
                <a:ea typeface="Roboto"/>
                <a:cs typeface="Roboto"/>
                <a:sym typeface="Roboto"/>
              </a:rPr>
              <a:t>Agenzia per la Coesione Territoriale</a:t>
            </a:r>
            <a:r>
              <a:rPr b="1" lang="it" sz="3100">
                <a:solidFill>
                  <a:srgbClr val="FFFFFF"/>
                </a:solidFill>
                <a:highlight>
                  <a:srgbClr val="0061A0"/>
                </a:highlight>
                <a:latin typeface="Roboto"/>
                <a:ea typeface="Roboto"/>
                <a:cs typeface="Roboto"/>
                <a:sym typeface="Roboto"/>
              </a:rPr>
              <a:t> </a:t>
            </a:r>
            <a:endParaRPr b="1" sz="3100">
              <a:solidFill>
                <a:srgbClr val="FFFFFF"/>
              </a:solidFill>
              <a:highlight>
                <a:srgbClr val="0061A0"/>
              </a:highlight>
              <a:latin typeface="Roboto"/>
              <a:ea typeface="Roboto"/>
              <a:cs typeface="Roboto"/>
              <a:sym typeface="Roboto"/>
            </a:endParaRPr>
          </a:p>
        </p:txBody>
      </p:sp>
      <p:sp>
        <p:nvSpPr>
          <p:cNvPr id="137" name="Google Shape;137;p26"/>
          <p:cNvSpPr txBox="1"/>
          <p:nvPr>
            <p:ph idx="2" type="body"/>
          </p:nvPr>
        </p:nvSpPr>
        <p:spPr>
          <a:xfrm>
            <a:off x="4731300" y="724075"/>
            <a:ext cx="40452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b="1" i="1" lang="it" sz="2000">
                <a:latin typeface="Nunito"/>
                <a:ea typeface="Nunito"/>
                <a:cs typeface="Nunito"/>
                <a:sym typeface="Nunito"/>
              </a:rPr>
              <a:t>Promuove lo sviluppo economico e della coesione, facilitando la cooperazione delle istituzioni e l’instaurazione di partnership strategiche tra i soggetti coinvolti al fine di eliminare il divario territoriale all’interno del Paese e rafforzare la capacità amministrativa delle amministrazioni</a:t>
            </a:r>
            <a:endParaRPr b="1" i="1" sz="2000">
              <a:latin typeface="Nunito"/>
              <a:ea typeface="Nunito"/>
              <a:cs typeface="Nunito"/>
              <a:sym typeface="Nuni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7"/>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it" sz="5200">
                <a:solidFill>
                  <a:srgbClr val="FFFFFF"/>
                </a:solidFill>
                <a:highlight>
                  <a:srgbClr val="0061A0"/>
                </a:highlight>
                <a:latin typeface="Roboto"/>
                <a:ea typeface="Roboto"/>
                <a:cs typeface="Roboto"/>
                <a:sym typeface="Roboto"/>
              </a:rPr>
              <a:t>2013</a:t>
            </a:r>
            <a:endParaRPr b="1" sz="5200">
              <a:solidFill>
                <a:srgbClr val="FFFFFF"/>
              </a:solidFill>
              <a:highlight>
                <a:srgbClr val="0061A0"/>
              </a:highlight>
              <a:latin typeface="Roboto"/>
              <a:ea typeface="Roboto"/>
              <a:cs typeface="Roboto"/>
              <a:sym typeface="Roboto"/>
            </a:endParaRPr>
          </a:p>
        </p:txBody>
      </p:sp>
      <p:sp>
        <p:nvSpPr>
          <p:cNvPr id="143" name="Google Shape;143;p27"/>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it" sz="3100">
                <a:solidFill>
                  <a:srgbClr val="FFFFFF"/>
                </a:solidFill>
                <a:highlight>
                  <a:srgbClr val="0061A0"/>
                </a:highlight>
                <a:latin typeface="Roboto"/>
                <a:ea typeface="Roboto"/>
                <a:cs typeface="Roboto"/>
                <a:sym typeface="Roboto"/>
              </a:rPr>
              <a:t>Strategia nazionale aree interne</a:t>
            </a:r>
            <a:endParaRPr b="1" sz="3100">
              <a:solidFill>
                <a:srgbClr val="FFFFFF"/>
              </a:solidFill>
              <a:highlight>
                <a:srgbClr val="0061A0"/>
              </a:highlight>
              <a:latin typeface="Roboto"/>
              <a:ea typeface="Roboto"/>
              <a:cs typeface="Roboto"/>
              <a:sym typeface="Roboto"/>
            </a:endParaRPr>
          </a:p>
        </p:txBody>
      </p:sp>
      <p:sp>
        <p:nvSpPr>
          <p:cNvPr id="144" name="Google Shape;144;p27"/>
          <p:cNvSpPr txBox="1"/>
          <p:nvPr>
            <p:ph idx="2" type="body"/>
          </p:nvPr>
        </p:nvSpPr>
        <p:spPr>
          <a:xfrm>
            <a:off x="4731300" y="724075"/>
            <a:ext cx="4045200" cy="3695100"/>
          </a:xfrm>
          <a:prstGeom prst="rect">
            <a:avLst/>
          </a:prstGeom>
        </p:spPr>
        <p:txBody>
          <a:bodyPr anchorCtr="0" anchor="ctr" bIns="91425" lIns="91425" spcFirstLastPara="1" rIns="91425" wrap="square" tIns="91425">
            <a:normAutofit/>
          </a:bodyPr>
          <a:lstStyle/>
          <a:p>
            <a:pPr indent="0" lvl="0" marL="0" rtl="0" algn="l">
              <a:lnSpc>
                <a:spcPct val="105000"/>
              </a:lnSpc>
              <a:spcBef>
                <a:spcPts val="0"/>
              </a:spcBef>
              <a:spcAft>
                <a:spcPts val="1200"/>
              </a:spcAft>
              <a:buSzPts val="1018"/>
              <a:buNone/>
            </a:pPr>
            <a:r>
              <a:rPr b="1" i="1" lang="it" sz="2027">
                <a:latin typeface="Nunito"/>
                <a:ea typeface="Nunito"/>
                <a:cs typeface="Nunito"/>
                <a:sym typeface="Nunito"/>
              </a:rPr>
              <a:t>La Strategia Nazionale per le Aree Interne (SNAI) rappresenta una politica nazionale innovativa di sviluppo e coesione territoriale che mira a contrastare  marginalizzazione e declino demografico propri delle aree interne del nostro Paese.</a:t>
            </a:r>
            <a:endParaRPr b="1" i="1" sz="2027">
              <a:latin typeface="Nunito"/>
              <a:ea typeface="Nunito"/>
              <a:cs typeface="Nunito"/>
              <a:sym typeface="Nuni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it" sz="5200">
                <a:solidFill>
                  <a:srgbClr val="FFFFFF"/>
                </a:solidFill>
                <a:highlight>
                  <a:srgbClr val="0061A0"/>
                </a:highlight>
                <a:latin typeface="Roboto"/>
                <a:ea typeface="Roboto"/>
                <a:cs typeface="Roboto"/>
                <a:sym typeface="Roboto"/>
              </a:rPr>
              <a:t>2021-2027</a:t>
            </a:r>
            <a:endParaRPr b="1" sz="5200">
              <a:solidFill>
                <a:srgbClr val="FFFFFF"/>
              </a:solidFill>
              <a:highlight>
                <a:srgbClr val="0061A0"/>
              </a:highlight>
              <a:latin typeface="Roboto"/>
              <a:ea typeface="Roboto"/>
              <a:cs typeface="Roboto"/>
              <a:sym typeface="Roboto"/>
            </a:endParaRPr>
          </a:p>
        </p:txBody>
      </p:sp>
      <p:sp>
        <p:nvSpPr>
          <p:cNvPr id="150" name="Google Shape;150;p2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it" sz="3100">
                <a:solidFill>
                  <a:srgbClr val="FFFFFF"/>
                </a:solidFill>
                <a:highlight>
                  <a:srgbClr val="0061A0"/>
                </a:highlight>
                <a:latin typeface="Roboto"/>
                <a:ea typeface="Roboto"/>
                <a:cs typeface="Roboto"/>
                <a:sym typeface="Roboto"/>
              </a:rPr>
              <a:t>Nuova politica di coesione europea</a:t>
            </a:r>
            <a:endParaRPr b="1" sz="3100">
              <a:solidFill>
                <a:srgbClr val="FFFFFF"/>
              </a:solidFill>
              <a:highlight>
                <a:srgbClr val="0061A0"/>
              </a:highlight>
              <a:latin typeface="Roboto"/>
              <a:ea typeface="Roboto"/>
              <a:cs typeface="Roboto"/>
              <a:sym typeface="Roboto"/>
            </a:endParaRPr>
          </a:p>
        </p:txBody>
      </p:sp>
      <p:sp>
        <p:nvSpPr>
          <p:cNvPr id="151" name="Google Shape;151;p28"/>
          <p:cNvSpPr txBox="1"/>
          <p:nvPr>
            <p:ph idx="2" type="body"/>
          </p:nvPr>
        </p:nvSpPr>
        <p:spPr>
          <a:xfrm>
            <a:off x="4731300" y="724075"/>
            <a:ext cx="4045200" cy="3695100"/>
          </a:xfrm>
          <a:prstGeom prst="rect">
            <a:avLst/>
          </a:prstGeom>
        </p:spPr>
        <p:txBody>
          <a:bodyPr anchorCtr="0" anchor="ctr" bIns="91425" lIns="91425" spcFirstLastPara="1" rIns="91425" wrap="square" tIns="91425">
            <a:normAutofit lnSpcReduction="20000"/>
          </a:bodyPr>
          <a:lstStyle/>
          <a:p>
            <a:pPr indent="0" lvl="0" marL="0" rtl="0" algn="l">
              <a:lnSpc>
                <a:spcPct val="105000"/>
              </a:lnSpc>
              <a:spcBef>
                <a:spcPts val="0"/>
              </a:spcBef>
              <a:spcAft>
                <a:spcPts val="0"/>
              </a:spcAft>
              <a:buSzPts val="1018"/>
              <a:buNone/>
            </a:pPr>
            <a:r>
              <a:rPr b="1" i="1" lang="it" sz="2027">
                <a:latin typeface="Nunito"/>
                <a:ea typeface="Nunito"/>
                <a:cs typeface="Nunito"/>
                <a:sym typeface="Nunito"/>
              </a:rPr>
              <a:t>Ridurre il divario tra i livelli di sviluppo delle varie regioni e il ritardo delle regioni meno favorite o insulari</a:t>
            </a:r>
            <a:endParaRPr b="1" i="1" sz="2027">
              <a:latin typeface="Nunito"/>
              <a:ea typeface="Nunito"/>
              <a:cs typeface="Nunito"/>
              <a:sym typeface="Nunito"/>
            </a:endParaRPr>
          </a:p>
          <a:p>
            <a:pPr indent="0" lvl="0" marL="0" rtl="0" algn="l">
              <a:lnSpc>
                <a:spcPct val="105000"/>
              </a:lnSpc>
              <a:spcBef>
                <a:spcPts val="1200"/>
              </a:spcBef>
              <a:spcAft>
                <a:spcPts val="0"/>
              </a:spcAft>
              <a:buSzPts val="1018"/>
              <a:buNone/>
            </a:pPr>
            <a:r>
              <a:rPr b="1" i="1" lang="it" sz="2027">
                <a:latin typeface="Nunito"/>
                <a:ea typeface="Nunito"/>
                <a:cs typeface="Nunito"/>
                <a:sym typeface="Nunito"/>
              </a:rPr>
              <a:t>attenzione particolare per:</a:t>
            </a:r>
            <a:endParaRPr b="1" i="1" sz="2027">
              <a:latin typeface="Nunito"/>
              <a:ea typeface="Nunito"/>
              <a:cs typeface="Nunito"/>
              <a:sym typeface="Nunito"/>
            </a:endParaRPr>
          </a:p>
          <a:p>
            <a:pPr indent="-357346" lvl="0" marL="457200" rtl="0" algn="l">
              <a:lnSpc>
                <a:spcPct val="105000"/>
              </a:lnSpc>
              <a:spcBef>
                <a:spcPts val="1200"/>
              </a:spcBef>
              <a:spcAft>
                <a:spcPts val="0"/>
              </a:spcAft>
              <a:buSzPts val="2028"/>
              <a:buFont typeface="Nunito"/>
              <a:buChar char="-"/>
            </a:pPr>
            <a:r>
              <a:rPr b="1" i="1" lang="it" sz="2027">
                <a:latin typeface="Nunito"/>
                <a:ea typeface="Nunito"/>
                <a:cs typeface="Nunito"/>
                <a:sym typeface="Nunito"/>
              </a:rPr>
              <a:t>zone rurali</a:t>
            </a:r>
            <a:endParaRPr b="1" i="1" sz="2027">
              <a:latin typeface="Nunito"/>
              <a:ea typeface="Nunito"/>
              <a:cs typeface="Nunito"/>
              <a:sym typeface="Nunito"/>
            </a:endParaRPr>
          </a:p>
          <a:p>
            <a:pPr indent="-357346" lvl="0" marL="457200" rtl="0" algn="l">
              <a:lnSpc>
                <a:spcPct val="105000"/>
              </a:lnSpc>
              <a:spcBef>
                <a:spcPts val="0"/>
              </a:spcBef>
              <a:spcAft>
                <a:spcPts val="0"/>
              </a:spcAft>
              <a:buSzPts val="2028"/>
              <a:buFont typeface="Nunito"/>
              <a:buChar char="-"/>
            </a:pPr>
            <a:r>
              <a:rPr b="1" i="1" lang="it" sz="2027">
                <a:latin typeface="Nunito"/>
                <a:ea typeface="Nunito"/>
                <a:cs typeface="Nunito"/>
                <a:sym typeface="Nunito"/>
              </a:rPr>
              <a:t>zone interessate da transizione industriale</a:t>
            </a:r>
            <a:endParaRPr b="1" i="1" sz="2027">
              <a:latin typeface="Nunito"/>
              <a:ea typeface="Nunito"/>
              <a:cs typeface="Nunito"/>
              <a:sym typeface="Nunito"/>
            </a:endParaRPr>
          </a:p>
          <a:p>
            <a:pPr indent="-357346" lvl="0" marL="457200" rtl="0" algn="l">
              <a:lnSpc>
                <a:spcPct val="105000"/>
              </a:lnSpc>
              <a:spcBef>
                <a:spcPts val="0"/>
              </a:spcBef>
              <a:spcAft>
                <a:spcPts val="0"/>
              </a:spcAft>
              <a:buSzPts val="2028"/>
              <a:buFont typeface="Nunito"/>
              <a:buChar char="-"/>
            </a:pPr>
            <a:r>
              <a:rPr b="1" i="1" lang="it" sz="2027">
                <a:latin typeface="Nunito"/>
                <a:ea typeface="Nunito"/>
                <a:cs typeface="Nunito"/>
                <a:sym typeface="Nunito"/>
              </a:rPr>
              <a:t>regioni che presentano gravi e permanenti svantaggi naturali o demografici</a:t>
            </a:r>
            <a:endParaRPr b="1" i="1" sz="2027">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1A0"/>
        </a:solidFill>
      </p:bgPr>
    </p:bg>
    <p:spTree>
      <p:nvGrpSpPr>
        <p:cNvPr id="6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167650" y="625675"/>
            <a:ext cx="6256809" cy="3892150"/>
          </a:xfrm>
          <a:prstGeom prst="rect">
            <a:avLst/>
          </a:prstGeom>
          <a:noFill/>
          <a:ln>
            <a:noFill/>
          </a:ln>
          <a:effectLst>
            <a:outerShdw blurRad="57150" rotWithShape="0" algn="bl" dir="5400000" dist="19050">
              <a:srgbClr val="FFFFFF">
                <a:alpha val="50000"/>
              </a:srgbClr>
            </a:outerShdw>
          </a:effectLst>
        </p:spPr>
      </p:pic>
      <p:graphicFrame>
        <p:nvGraphicFramePr>
          <p:cNvPr id="63" name="Google Shape;63;p14"/>
          <p:cNvGraphicFramePr/>
          <p:nvPr/>
        </p:nvGraphicFramePr>
        <p:xfrm>
          <a:off x="6649350" y="430113"/>
          <a:ext cx="3000000" cy="3000000"/>
        </p:xfrm>
        <a:graphic>
          <a:graphicData uri="http://schemas.openxmlformats.org/drawingml/2006/table">
            <a:tbl>
              <a:tblPr>
                <a:noFill/>
                <a:tableStyleId>{A9037E43-849A-4178-A9A0-04E86C6D2171}</a:tableStyleId>
              </a:tblPr>
              <a:tblGrid>
                <a:gridCol w="781475"/>
                <a:gridCol w="781475"/>
                <a:gridCol w="781475"/>
              </a:tblGrid>
              <a:tr h="519875">
                <a:tc>
                  <a:txBody>
                    <a:bodyPr/>
                    <a:lstStyle/>
                    <a:p>
                      <a:pPr indent="0" lvl="0" marL="101600" rtl="0" algn="ctr">
                        <a:lnSpc>
                          <a:spcPct val="115000"/>
                        </a:lnSpc>
                        <a:spcBef>
                          <a:spcPts val="1100"/>
                        </a:spcBef>
                        <a:spcAft>
                          <a:spcPts val="1100"/>
                        </a:spcAft>
                        <a:buNone/>
                      </a:pPr>
                      <a:r>
                        <a:rPr b="1" lang="it" sz="1000">
                          <a:solidFill>
                            <a:srgbClr val="FFFFFF"/>
                          </a:solidFill>
                          <a:latin typeface="Roboto"/>
                          <a:ea typeface="Roboto"/>
                          <a:cs typeface="Roboto"/>
                          <a:sym typeface="Roboto"/>
                        </a:rPr>
                        <a:t>Anno</a:t>
                      </a:r>
                      <a:endParaRPr b="1" sz="1000">
                        <a:solidFill>
                          <a:srgbClr val="FFFFFF"/>
                        </a:solidFill>
                        <a:latin typeface="Roboto"/>
                        <a:ea typeface="Roboto"/>
                        <a:cs typeface="Roboto"/>
                        <a:sym typeface="Robo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c>
                  <a:txBody>
                    <a:bodyPr/>
                    <a:lstStyle/>
                    <a:p>
                      <a:pPr indent="0" lvl="0" marL="101600" rtl="0" algn="ctr">
                        <a:lnSpc>
                          <a:spcPct val="115000"/>
                        </a:lnSpc>
                        <a:spcBef>
                          <a:spcPts val="1100"/>
                        </a:spcBef>
                        <a:spcAft>
                          <a:spcPts val="1100"/>
                        </a:spcAft>
                        <a:buNone/>
                      </a:pPr>
                      <a:r>
                        <a:rPr b="1" lang="it" sz="1000">
                          <a:solidFill>
                            <a:srgbClr val="FFFFFF"/>
                          </a:solidFill>
                          <a:latin typeface="Roboto"/>
                          <a:ea typeface="Roboto"/>
                          <a:cs typeface="Roboto"/>
                          <a:sym typeface="Roboto"/>
                        </a:rPr>
                        <a:t>Miliardi</a:t>
                      </a:r>
                      <a:endParaRPr b="1" sz="1000">
                        <a:solidFill>
                          <a:srgbClr val="FFFFFF"/>
                        </a:solidFill>
                        <a:latin typeface="Roboto"/>
                        <a:ea typeface="Roboto"/>
                        <a:cs typeface="Roboto"/>
                        <a:sym typeface="Robo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c>
                  <a:txBody>
                    <a:bodyPr/>
                    <a:lstStyle/>
                    <a:p>
                      <a:pPr indent="0" lvl="0" marL="101600" rtl="0" algn="ctr">
                        <a:lnSpc>
                          <a:spcPct val="115000"/>
                        </a:lnSpc>
                        <a:spcBef>
                          <a:spcPts val="1100"/>
                        </a:spcBef>
                        <a:spcAft>
                          <a:spcPts val="1100"/>
                        </a:spcAft>
                        <a:buNone/>
                      </a:pPr>
                      <a:r>
                        <a:rPr b="1" lang="it" sz="1000">
                          <a:solidFill>
                            <a:srgbClr val="FFFFFF"/>
                          </a:solidFill>
                          <a:latin typeface="Roboto"/>
                          <a:ea typeface="Roboto"/>
                          <a:cs typeface="Roboto"/>
                          <a:sym typeface="Roboto"/>
                        </a:rPr>
                        <a:t>Anni trascorsi</a:t>
                      </a:r>
                      <a:endParaRPr b="1" sz="1000">
                        <a:solidFill>
                          <a:srgbClr val="FFFFFF"/>
                        </a:solidFill>
                        <a:latin typeface="Roboto"/>
                        <a:ea typeface="Roboto"/>
                        <a:cs typeface="Roboto"/>
                        <a:sym typeface="Robo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r>
              <a:tr h="356075">
                <a:tc>
                  <a:txBody>
                    <a:bodyPr/>
                    <a:lstStyle/>
                    <a:p>
                      <a:pPr indent="0" lvl="0" marL="101600" rtl="0" algn="ctr">
                        <a:lnSpc>
                          <a:spcPct val="115000"/>
                        </a:lnSpc>
                        <a:spcBef>
                          <a:spcPts val="1100"/>
                        </a:spcBef>
                        <a:spcAft>
                          <a:spcPts val="1100"/>
                        </a:spcAft>
                        <a:buNone/>
                      </a:pPr>
                      <a:r>
                        <a:rPr lang="it" sz="1000">
                          <a:solidFill>
                            <a:srgbClr val="FFFFFF"/>
                          </a:solidFill>
                          <a:latin typeface="Nunito"/>
                          <a:ea typeface="Nunito"/>
                          <a:cs typeface="Nunito"/>
                          <a:sym typeface="Nunito"/>
                        </a:rPr>
                        <a:t>1800</a:t>
                      </a:r>
                      <a:endParaRPr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c>
                  <a:txBody>
                    <a:bodyPr/>
                    <a:lstStyle/>
                    <a:p>
                      <a:pPr indent="0" lvl="0" marL="101600" rtl="0" algn="ctr">
                        <a:lnSpc>
                          <a:spcPct val="115000"/>
                        </a:lnSpc>
                        <a:spcBef>
                          <a:spcPts val="1100"/>
                        </a:spcBef>
                        <a:spcAft>
                          <a:spcPts val="1100"/>
                        </a:spcAft>
                        <a:buNone/>
                      </a:pPr>
                      <a:r>
                        <a:rPr lang="it" sz="1000">
                          <a:solidFill>
                            <a:srgbClr val="FFFFFF"/>
                          </a:solidFill>
                          <a:latin typeface="Nunito"/>
                          <a:ea typeface="Nunito"/>
                          <a:cs typeface="Nunito"/>
                          <a:sym typeface="Nunito"/>
                        </a:rPr>
                        <a:t>1</a:t>
                      </a:r>
                      <a:endParaRPr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c>
                  <a:txBody>
                    <a:bodyPr/>
                    <a:lstStyle/>
                    <a:p>
                      <a:pPr indent="0" lvl="0" marL="101600" rtl="0" algn="ctr">
                        <a:lnSpc>
                          <a:spcPct val="115000"/>
                        </a:lnSpc>
                        <a:spcBef>
                          <a:spcPts val="1100"/>
                        </a:spcBef>
                        <a:spcAft>
                          <a:spcPts val="1100"/>
                        </a:spcAft>
                        <a:buNone/>
                      </a:pPr>
                      <a:r>
                        <a:rPr lang="it" sz="1000">
                          <a:solidFill>
                            <a:srgbClr val="FFFFFF"/>
                          </a:solidFill>
                          <a:latin typeface="Nunito"/>
                          <a:ea typeface="Nunito"/>
                          <a:cs typeface="Nunito"/>
                          <a:sym typeface="Nunito"/>
                        </a:rPr>
                        <a:t>…</a:t>
                      </a:r>
                      <a:endParaRPr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r>
              <a:tr h="261425">
                <a:tc>
                  <a:txBody>
                    <a:bodyPr/>
                    <a:lstStyle/>
                    <a:p>
                      <a:pPr indent="0" lvl="0" marL="101600" rtl="0" algn="ctr">
                        <a:lnSpc>
                          <a:spcPct val="115000"/>
                        </a:lnSpc>
                        <a:spcBef>
                          <a:spcPts val="1100"/>
                        </a:spcBef>
                        <a:spcAft>
                          <a:spcPts val="1100"/>
                        </a:spcAft>
                        <a:buNone/>
                      </a:pPr>
                      <a:r>
                        <a:rPr lang="it" sz="1000">
                          <a:solidFill>
                            <a:srgbClr val="FFFFFF"/>
                          </a:solidFill>
                          <a:latin typeface="Nunito"/>
                          <a:ea typeface="Nunito"/>
                          <a:cs typeface="Nunito"/>
                          <a:sym typeface="Nunito"/>
                        </a:rPr>
                        <a:t>1927</a:t>
                      </a:r>
                      <a:endParaRPr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c>
                  <a:txBody>
                    <a:bodyPr/>
                    <a:lstStyle/>
                    <a:p>
                      <a:pPr indent="0" lvl="0" marL="101600" rtl="0" algn="ctr">
                        <a:lnSpc>
                          <a:spcPct val="115000"/>
                        </a:lnSpc>
                        <a:spcBef>
                          <a:spcPts val="1100"/>
                        </a:spcBef>
                        <a:spcAft>
                          <a:spcPts val="1100"/>
                        </a:spcAft>
                        <a:buNone/>
                      </a:pPr>
                      <a:r>
                        <a:rPr lang="it" sz="1000">
                          <a:solidFill>
                            <a:srgbClr val="FFFFFF"/>
                          </a:solidFill>
                          <a:latin typeface="Nunito"/>
                          <a:ea typeface="Nunito"/>
                          <a:cs typeface="Nunito"/>
                          <a:sym typeface="Nunito"/>
                        </a:rPr>
                        <a:t>2</a:t>
                      </a:r>
                      <a:endParaRPr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c>
                  <a:txBody>
                    <a:bodyPr/>
                    <a:lstStyle/>
                    <a:p>
                      <a:pPr indent="0" lvl="0" marL="101600" rtl="0" algn="ctr">
                        <a:lnSpc>
                          <a:spcPct val="115000"/>
                        </a:lnSpc>
                        <a:spcBef>
                          <a:spcPts val="1100"/>
                        </a:spcBef>
                        <a:spcAft>
                          <a:spcPts val="1100"/>
                        </a:spcAft>
                        <a:buNone/>
                      </a:pPr>
                      <a:r>
                        <a:rPr lang="it" sz="1000">
                          <a:solidFill>
                            <a:srgbClr val="FFFFFF"/>
                          </a:solidFill>
                          <a:latin typeface="Nunito"/>
                          <a:ea typeface="Nunito"/>
                          <a:cs typeface="Nunito"/>
                          <a:sym typeface="Nunito"/>
                        </a:rPr>
                        <a:t>127</a:t>
                      </a:r>
                      <a:endParaRPr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r>
              <a:tr h="261425">
                <a:tc>
                  <a:txBody>
                    <a:bodyPr/>
                    <a:lstStyle/>
                    <a:p>
                      <a:pPr indent="0" lvl="0" marL="101600" rtl="0" algn="ctr">
                        <a:lnSpc>
                          <a:spcPct val="115000"/>
                        </a:lnSpc>
                        <a:spcBef>
                          <a:spcPts val="1100"/>
                        </a:spcBef>
                        <a:spcAft>
                          <a:spcPts val="1100"/>
                        </a:spcAft>
                        <a:buNone/>
                      </a:pPr>
                      <a:r>
                        <a:rPr lang="it" sz="1000">
                          <a:solidFill>
                            <a:srgbClr val="FFFFFF"/>
                          </a:solidFill>
                          <a:latin typeface="Nunito"/>
                          <a:ea typeface="Nunito"/>
                          <a:cs typeface="Nunito"/>
                          <a:sym typeface="Nunito"/>
                        </a:rPr>
                        <a:t>1960</a:t>
                      </a:r>
                      <a:endParaRPr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c>
                  <a:txBody>
                    <a:bodyPr/>
                    <a:lstStyle/>
                    <a:p>
                      <a:pPr indent="0" lvl="0" marL="101600" rtl="0" algn="ctr">
                        <a:lnSpc>
                          <a:spcPct val="115000"/>
                        </a:lnSpc>
                        <a:spcBef>
                          <a:spcPts val="1100"/>
                        </a:spcBef>
                        <a:spcAft>
                          <a:spcPts val="1100"/>
                        </a:spcAft>
                        <a:buNone/>
                      </a:pPr>
                      <a:r>
                        <a:rPr lang="it" sz="1000">
                          <a:solidFill>
                            <a:srgbClr val="FFFFFF"/>
                          </a:solidFill>
                          <a:latin typeface="Nunito"/>
                          <a:ea typeface="Nunito"/>
                          <a:cs typeface="Nunito"/>
                          <a:sym typeface="Nunito"/>
                        </a:rPr>
                        <a:t>3</a:t>
                      </a:r>
                      <a:endParaRPr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c>
                  <a:txBody>
                    <a:bodyPr/>
                    <a:lstStyle/>
                    <a:p>
                      <a:pPr indent="0" lvl="0" marL="101600" rtl="0" algn="ctr">
                        <a:lnSpc>
                          <a:spcPct val="115000"/>
                        </a:lnSpc>
                        <a:spcBef>
                          <a:spcPts val="1100"/>
                        </a:spcBef>
                        <a:spcAft>
                          <a:spcPts val="1100"/>
                        </a:spcAft>
                        <a:buNone/>
                      </a:pPr>
                      <a:r>
                        <a:rPr lang="it" sz="1000">
                          <a:solidFill>
                            <a:srgbClr val="FFFFFF"/>
                          </a:solidFill>
                          <a:latin typeface="Nunito"/>
                          <a:ea typeface="Nunito"/>
                          <a:cs typeface="Nunito"/>
                          <a:sym typeface="Nunito"/>
                        </a:rPr>
                        <a:t>33</a:t>
                      </a:r>
                      <a:endParaRPr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r>
              <a:tr h="261425">
                <a:tc>
                  <a:txBody>
                    <a:bodyPr/>
                    <a:lstStyle/>
                    <a:p>
                      <a:pPr indent="0" lvl="0" marL="101600" rtl="0" algn="ctr">
                        <a:lnSpc>
                          <a:spcPct val="115000"/>
                        </a:lnSpc>
                        <a:spcBef>
                          <a:spcPts val="1100"/>
                        </a:spcBef>
                        <a:spcAft>
                          <a:spcPts val="1100"/>
                        </a:spcAft>
                        <a:buNone/>
                      </a:pPr>
                      <a:r>
                        <a:rPr lang="it" sz="1000">
                          <a:solidFill>
                            <a:srgbClr val="FFFFFF"/>
                          </a:solidFill>
                          <a:latin typeface="Nunito"/>
                          <a:ea typeface="Nunito"/>
                          <a:cs typeface="Nunito"/>
                          <a:sym typeface="Nunito"/>
                        </a:rPr>
                        <a:t>1974</a:t>
                      </a:r>
                      <a:endParaRPr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c>
                  <a:txBody>
                    <a:bodyPr/>
                    <a:lstStyle/>
                    <a:p>
                      <a:pPr indent="0" lvl="0" marL="101600" rtl="0" algn="ctr">
                        <a:lnSpc>
                          <a:spcPct val="115000"/>
                        </a:lnSpc>
                        <a:spcBef>
                          <a:spcPts val="1100"/>
                        </a:spcBef>
                        <a:spcAft>
                          <a:spcPts val="1100"/>
                        </a:spcAft>
                        <a:buNone/>
                      </a:pPr>
                      <a:r>
                        <a:rPr lang="it" sz="1000">
                          <a:solidFill>
                            <a:srgbClr val="FFFFFF"/>
                          </a:solidFill>
                          <a:latin typeface="Nunito"/>
                          <a:ea typeface="Nunito"/>
                          <a:cs typeface="Nunito"/>
                          <a:sym typeface="Nunito"/>
                        </a:rPr>
                        <a:t>4</a:t>
                      </a:r>
                      <a:endParaRPr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c>
                  <a:txBody>
                    <a:bodyPr/>
                    <a:lstStyle/>
                    <a:p>
                      <a:pPr indent="0" lvl="0" marL="101600" rtl="0" algn="ctr">
                        <a:lnSpc>
                          <a:spcPct val="115000"/>
                        </a:lnSpc>
                        <a:spcBef>
                          <a:spcPts val="1100"/>
                        </a:spcBef>
                        <a:spcAft>
                          <a:spcPts val="1100"/>
                        </a:spcAft>
                        <a:buNone/>
                      </a:pPr>
                      <a:r>
                        <a:rPr lang="it" sz="1000">
                          <a:solidFill>
                            <a:srgbClr val="FFFFFF"/>
                          </a:solidFill>
                          <a:latin typeface="Nunito"/>
                          <a:ea typeface="Nunito"/>
                          <a:cs typeface="Nunito"/>
                          <a:sym typeface="Nunito"/>
                        </a:rPr>
                        <a:t>14</a:t>
                      </a:r>
                      <a:endParaRPr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r>
              <a:tr h="261425">
                <a:tc>
                  <a:txBody>
                    <a:bodyPr/>
                    <a:lstStyle/>
                    <a:p>
                      <a:pPr indent="0" lvl="0" marL="101600" rtl="0" algn="ctr">
                        <a:lnSpc>
                          <a:spcPct val="115000"/>
                        </a:lnSpc>
                        <a:spcBef>
                          <a:spcPts val="1100"/>
                        </a:spcBef>
                        <a:spcAft>
                          <a:spcPts val="1100"/>
                        </a:spcAft>
                        <a:buNone/>
                      </a:pPr>
                      <a:r>
                        <a:rPr lang="it" sz="1000">
                          <a:solidFill>
                            <a:srgbClr val="FFFFFF"/>
                          </a:solidFill>
                          <a:latin typeface="Nunito"/>
                          <a:ea typeface="Nunito"/>
                          <a:cs typeface="Nunito"/>
                          <a:sym typeface="Nunito"/>
                        </a:rPr>
                        <a:t>1987</a:t>
                      </a:r>
                      <a:endParaRPr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c>
                  <a:txBody>
                    <a:bodyPr/>
                    <a:lstStyle/>
                    <a:p>
                      <a:pPr indent="0" lvl="0" marL="101600" rtl="0" algn="ctr">
                        <a:lnSpc>
                          <a:spcPct val="115000"/>
                        </a:lnSpc>
                        <a:spcBef>
                          <a:spcPts val="1100"/>
                        </a:spcBef>
                        <a:spcAft>
                          <a:spcPts val="1100"/>
                        </a:spcAft>
                        <a:buNone/>
                      </a:pPr>
                      <a:r>
                        <a:rPr lang="it" sz="1000">
                          <a:solidFill>
                            <a:srgbClr val="FFFFFF"/>
                          </a:solidFill>
                          <a:latin typeface="Nunito"/>
                          <a:ea typeface="Nunito"/>
                          <a:cs typeface="Nunito"/>
                          <a:sym typeface="Nunito"/>
                        </a:rPr>
                        <a:t>5</a:t>
                      </a:r>
                      <a:endParaRPr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c>
                  <a:txBody>
                    <a:bodyPr/>
                    <a:lstStyle/>
                    <a:p>
                      <a:pPr indent="0" lvl="0" marL="101600" rtl="0" algn="ctr">
                        <a:lnSpc>
                          <a:spcPct val="115000"/>
                        </a:lnSpc>
                        <a:spcBef>
                          <a:spcPts val="1100"/>
                        </a:spcBef>
                        <a:spcAft>
                          <a:spcPts val="1100"/>
                        </a:spcAft>
                        <a:buNone/>
                      </a:pPr>
                      <a:r>
                        <a:rPr lang="it" sz="1000">
                          <a:solidFill>
                            <a:srgbClr val="FFFFFF"/>
                          </a:solidFill>
                          <a:latin typeface="Nunito"/>
                          <a:ea typeface="Nunito"/>
                          <a:cs typeface="Nunito"/>
                          <a:sym typeface="Nunito"/>
                        </a:rPr>
                        <a:t>13</a:t>
                      </a:r>
                      <a:endParaRPr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r>
              <a:tr h="261425">
                <a:tc>
                  <a:txBody>
                    <a:bodyPr/>
                    <a:lstStyle/>
                    <a:p>
                      <a:pPr indent="0" lvl="0" marL="101600" rtl="0" algn="ctr">
                        <a:lnSpc>
                          <a:spcPct val="115000"/>
                        </a:lnSpc>
                        <a:spcBef>
                          <a:spcPts val="1100"/>
                        </a:spcBef>
                        <a:spcAft>
                          <a:spcPts val="1100"/>
                        </a:spcAft>
                        <a:buNone/>
                      </a:pPr>
                      <a:r>
                        <a:rPr lang="it" sz="1000">
                          <a:solidFill>
                            <a:srgbClr val="FFFFFF"/>
                          </a:solidFill>
                          <a:latin typeface="Nunito"/>
                          <a:ea typeface="Nunito"/>
                          <a:cs typeface="Nunito"/>
                          <a:sym typeface="Nunito"/>
                        </a:rPr>
                        <a:t>1999</a:t>
                      </a:r>
                      <a:endParaRPr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c>
                  <a:txBody>
                    <a:bodyPr/>
                    <a:lstStyle/>
                    <a:p>
                      <a:pPr indent="0" lvl="0" marL="101600" rtl="0" algn="ctr">
                        <a:lnSpc>
                          <a:spcPct val="115000"/>
                        </a:lnSpc>
                        <a:spcBef>
                          <a:spcPts val="1100"/>
                        </a:spcBef>
                        <a:spcAft>
                          <a:spcPts val="1100"/>
                        </a:spcAft>
                        <a:buNone/>
                      </a:pPr>
                      <a:r>
                        <a:rPr lang="it" sz="1000">
                          <a:solidFill>
                            <a:srgbClr val="FFFFFF"/>
                          </a:solidFill>
                          <a:latin typeface="Nunito"/>
                          <a:ea typeface="Nunito"/>
                          <a:cs typeface="Nunito"/>
                          <a:sym typeface="Nunito"/>
                        </a:rPr>
                        <a:t>6</a:t>
                      </a:r>
                      <a:endParaRPr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c>
                  <a:txBody>
                    <a:bodyPr/>
                    <a:lstStyle/>
                    <a:p>
                      <a:pPr indent="0" lvl="0" marL="101600" rtl="0" algn="ctr">
                        <a:lnSpc>
                          <a:spcPct val="115000"/>
                        </a:lnSpc>
                        <a:spcBef>
                          <a:spcPts val="1100"/>
                        </a:spcBef>
                        <a:spcAft>
                          <a:spcPts val="1100"/>
                        </a:spcAft>
                        <a:buNone/>
                      </a:pPr>
                      <a:r>
                        <a:rPr lang="it" sz="1000">
                          <a:solidFill>
                            <a:srgbClr val="FFFFFF"/>
                          </a:solidFill>
                          <a:latin typeface="Nunito"/>
                          <a:ea typeface="Nunito"/>
                          <a:cs typeface="Nunito"/>
                          <a:sym typeface="Nunito"/>
                        </a:rPr>
                        <a:t>12</a:t>
                      </a:r>
                      <a:endParaRPr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r>
              <a:tr h="261425">
                <a:tc>
                  <a:txBody>
                    <a:bodyPr/>
                    <a:lstStyle/>
                    <a:p>
                      <a:pPr indent="0" lvl="0" marL="101600" rtl="0" algn="ctr">
                        <a:lnSpc>
                          <a:spcPct val="115000"/>
                        </a:lnSpc>
                        <a:spcBef>
                          <a:spcPts val="1100"/>
                        </a:spcBef>
                        <a:spcAft>
                          <a:spcPts val="1100"/>
                        </a:spcAft>
                        <a:buNone/>
                      </a:pPr>
                      <a:r>
                        <a:rPr lang="it" sz="1000">
                          <a:solidFill>
                            <a:srgbClr val="FFFFFF"/>
                          </a:solidFill>
                          <a:latin typeface="Nunito"/>
                          <a:ea typeface="Nunito"/>
                          <a:cs typeface="Nunito"/>
                          <a:sym typeface="Nunito"/>
                        </a:rPr>
                        <a:t>2011</a:t>
                      </a:r>
                      <a:endParaRPr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c>
                  <a:txBody>
                    <a:bodyPr/>
                    <a:lstStyle/>
                    <a:p>
                      <a:pPr indent="0" lvl="0" marL="101600" rtl="0" algn="ctr">
                        <a:lnSpc>
                          <a:spcPct val="115000"/>
                        </a:lnSpc>
                        <a:spcBef>
                          <a:spcPts val="1100"/>
                        </a:spcBef>
                        <a:spcAft>
                          <a:spcPts val="1100"/>
                        </a:spcAft>
                        <a:buNone/>
                      </a:pPr>
                      <a:r>
                        <a:rPr lang="it" sz="1000">
                          <a:solidFill>
                            <a:srgbClr val="FFFFFF"/>
                          </a:solidFill>
                          <a:latin typeface="Nunito"/>
                          <a:ea typeface="Nunito"/>
                          <a:cs typeface="Nunito"/>
                          <a:sym typeface="Nunito"/>
                        </a:rPr>
                        <a:t>7</a:t>
                      </a:r>
                      <a:endParaRPr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c>
                  <a:txBody>
                    <a:bodyPr/>
                    <a:lstStyle/>
                    <a:p>
                      <a:pPr indent="0" lvl="0" marL="101600" rtl="0" algn="ctr">
                        <a:lnSpc>
                          <a:spcPct val="115000"/>
                        </a:lnSpc>
                        <a:spcBef>
                          <a:spcPts val="1100"/>
                        </a:spcBef>
                        <a:spcAft>
                          <a:spcPts val="1100"/>
                        </a:spcAft>
                        <a:buNone/>
                      </a:pPr>
                      <a:r>
                        <a:rPr lang="it" sz="1000">
                          <a:solidFill>
                            <a:srgbClr val="FFFFFF"/>
                          </a:solidFill>
                          <a:latin typeface="Nunito"/>
                          <a:ea typeface="Nunito"/>
                          <a:cs typeface="Nunito"/>
                          <a:sym typeface="Nunito"/>
                        </a:rPr>
                        <a:t>12</a:t>
                      </a:r>
                      <a:endParaRPr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r>
              <a:tr h="356075">
                <a:tc>
                  <a:txBody>
                    <a:bodyPr/>
                    <a:lstStyle/>
                    <a:p>
                      <a:pPr indent="0" lvl="0" marL="101600" rtl="0" algn="ctr">
                        <a:lnSpc>
                          <a:spcPct val="115000"/>
                        </a:lnSpc>
                        <a:spcBef>
                          <a:spcPts val="1100"/>
                        </a:spcBef>
                        <a:spcAft>
                          <a:spcPts val="1100"/>
                        </a:spcAft>
                        <a:buNone/>
                      </a:pPr>
                      <a:r>
                        <a:rPr i="1" lang="it" sz="1000">
                          <a:solidFill>
                            <a:srgbClr val="FFFFFF"/>
                          </a:solidFill>
                          <a:latin typeface="Nunito"/>
                          <a:ea typeface="Nunito"/>
                          <a:cs typeface="Nunito"/>
                          <a:sym typeface="Nunito"/>
                        </a:rPr>
                        <a:t>2023</a:t>
                      </a:r>
                      <a:r>
                        <a:rPr lang="it" sz="1000">
                          <a:solidFill>
                            <a:srgbClr val="FFFFFF"/>
                          </a:solidFill>
                          <a:latin typeface="Nunito"/>
                          <a:ea typeface="Nunito"/>
                          <a:cs typeface="Nunito"/>
                          <a:sym typeface="Nunito"/>
                        </a:rPr>
                        <a:t>*</a:t>
                      </a:r>
                      <a:endParaRPr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c>
                  <a:txBody>
                    <a:bodyPr/>
                    <a:lstStyle/>
                    <a:p>
                      <a:pPr indent="0" lvl="0" marL="101600" rtl="0" algn="ctr">
                        <a:lnSpc>
                          <a:spcPct val="115000"/>
                        </a:lnSpc>
                        <a:spcBef>
                          <a:spcPts val="1100"/>
                        </a:spcBef>
                        <a:spcAft>
                          <a:spcPts val="1100"/>
                        </a:spcAft>
                        <a:buNone/>
                      </a:pPr>
                      <a:r>
                        <a:rPr lang="it" sz="1000">
                          <a:solidFill>
                            <a:srgbClr val="FFFFFF"/>
                          </a:solidFill>
                          <a:latin typeface="Nunito"/>
                          <a:ea typeface="Nunito"/>
                          <a:cs typeface="Nunito"/>
                          <a:sym typeface="Nunito"/>
                        </a:rPr>
                        <a:t>8</a:t>
                      </a:r>
                      <a:endParaRPr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c>
                  <a:txBody>
                    <a:bodyPr/>
                    <a:lstStyle/>
                    <a:p>
                      <a:pPr indent="0" lvl="0" marL="101600" rtl="0" algn="ctr">
                        <a:lnSpc>
                          <a:spcPct val="115000"/>
                        </a:lnSpc>
                        <a:spcBef>
                          <a:spcPts val="1100"/>
                        </a:spcBef>
                        <a:spcAft>
                          <a:spcPts val="1100"/>
                        </a:spcAft>
                        <a:buNone/>
                      </a:pPr>
                      <a:r>
                        <a:rPr i="1" lang="it" sz="1000">
                          <a:solidFill>
                            <a:srgbClr val="FFFFFF"/>
                          </a:solidFill>
                          <a:latin typeface="Nunito"/>
                          <a:ea typeface="Nunito"/>
                          <a:cs typeface="Nunito"/>
                          <a:sym typeface="Nunito"/>
                        </a:rPr>
                        <a:t>12</a:t>
                      </a:r>
                      <a:endParaRPr i="1"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r>
              <a:tr h="356075">
                <a:tc>
                  <a:txBody>
                    <a:bodyPr/>
                    <a:lstStyle/>
                    <a:p>
                      <a:pPr indent="0" lvl="0" marL="101600" rtl="0" algn="ctr">
                        <a:lnSpc>
                          <a:spcPct val="115000"/>
                        </a:lnSpc>
                        <a:spcBef>
                          <a:spcPts val="1100"/>
                        </a:spcBef>
                        <a:spcAft>
                          <a:spcPts val="1100"/>
                        </a:spcAft>
                        <a:buNone/>
                      </a:pPr>
                      <a:r>
                        <a:rPr i="1" lang="it" sz="1000">
                          <a:solidFill>
                            <a:srgbClr val="FFFFFF"/>
                          </a:solidFill>
                          <a:latin typeface="Nunito"/>
                          <a:ea typeface="Nunito"/>
                          <a:cs typeface="Nunito"/>
                          <a:sym typeface="Nunito"/>
                        </a:rPr>
                        <a:t>2037</a:t>
                      </a:r>
                      <a:r>
                        <a:rPr lang="it" sz="1000">
                          <a:solidFill>
                            <a:srgbClr val="FFFFFF"/>
                          </a:solidFill>
                          <a:latin typeface="Nunito"/>
                          <a:ea typeface="Nunito"/>
                          <a:cs typeface="Nunito"/>
                          <a:sym typeface="Nunito"/>
                        </a:rPr>
                        <a:t>*</a:t>
                      </a:r>
                      <a:endParaRPr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c>
                  <a:txBody>
                    <a:bodyPr/>
                    <a:lstStyle/>
                    <a:p>
                      <a:pPr indent="0" lvl="0" marL="101600" rtl="0" algn="ctr">
                        <a:lnSpc>
                          <a:spcPct val="115000"/>
                        </a:lnSpc>
                        <a:spcBef>
                          <a:spcPts val="1100"/>
                        </a:spcBef>
                        <a:spcAft>
                          <a:spcPts val="1100"/>
                        </a:spcAft>
                        <a:buNone/>
                      </a:pPr>
                      <a:r>
                        <a:rPr lang="it" sz="1000">
                          <a:solidFill>
                            <a:srgbClr val="FFFFFF"/>
                          </a:solidFill>
                          <a:latin typeface="Nunito"/>
                          <a:ea typeface="Nunito"/>
                          <a:cs typeface="Nunito"/>
                          <a:sym typeface="Nunito"/>
                        </a:rPr>
                        <a:t>9</a:t>
                      </a:r>
                      <a:endParaRPr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c>
                  <a:txBody>
                    <a:bodyPr/>
                    <a:lstStyle/>
                    <a:p>
                      <a:pPr indent="0" lvl="0" marL="101600" rtl="0" algn="ctr">
                        <a:lnSpc>
                          <a:spcPct val="115000"/>
                        </a:lnSpc>
                        <a:spcBef>
                          <a:spcPts val="1100"/>
                        </a:spcBef>
                        <a:spcAft>
                          <a:spcPts val="1100"/>
                        </a:spcAft>
                        <a:buNone/>
                      </a:pPr>
                      <a:r>
                        <a:rPr i="1" lang="it" sz="1000">
                          <a:solidFill>
                            <a:srgbClr val="FFFFFF"/>
                          </a:solidFill>
                          <a:latin typeface="Nunito"/>
                          <a:ea typeface="Nunito"/>
                          <a:cs typeface="Nunito"/>
                          <a:sym typeface="Nunito"/>
                        </a:rPr>
                        <a:t>14</a:t>
                      </a:r>
                      <a:endParaRPr i="1"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r>
              <a:tr h="356075">
                <a:tc>
                  <a:txBody>
                    <a:bodyPr/>
                    <a:lstStyle/>
                    <a:p>
                      <a:pPr indent="0" lvl="0" marL="101600" rtl="0" algn="ctr">
                        <a:lnSpc>
                          <a:spcPct val="115000"/>
                        </a:lnSpc>
                        <a:spcBef>
                          <a:spcPts val="1100"/>
                        </a:spcBef>
                        <a:spcAft>
                          <a:spcPts val="1100"/>
                        </a:spcAft>
                        <a:buNone/>
                      </a:pPr>
                      <a:r>
                        <a:rPr i="1" lang="it" sz="1000">
                          <a:solidFill>
                            <a:srgbClr val="FFFFFF"/>
                          </a:solidFill>
                          <a:latin typeface="Nunito"/>
                          <a:ea typeface="Nunito"/>
                          <a:cs typeface="Nunito"/>
                          <a:sym typeface="Nunito"/>
                        </a:rPr>
                        <a:t>2055</a:t>
                      </a:r>
                      <a:r>
                        <a:rPr lang="it" sz="1000">
                          <a:solidFill>
                            <a:srgbClr val="FFFFFF"/>
                          </a:solidFill>
                          <a:latin typeface="Nunito"/>
                          <a:ea typeface="Nunito"/>
                          <a:cs typeface="Nunito"/>
                          <a:sym typeface="Nunito"/>
                        </a:rPr>
                        <a:t>*</a:t>
                      </a:r>
                      <a:endParaRPr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c>
                  <a:txBody>
                    <a:bodyPr/>
                    <a:lstStyle/>
                    <a:p>
                      <a:pPr indent="0" lvl="0" marL="101600" rtl="0" algn="ctr">
                        <a:lnSpc>
                          <a:spcPct val="115000"/>
                        </a:lnSpc>
                        <a:spcBef>
                          <a:spcPts val="1100"/>
                        </a:spcBef>
                        <a:spcAft>
                          <a:spcPts val="1100"/>
                        </a:spcAft>
                        <a:buNone/>
                      </a:pPr>
                      <a:r>
                        <a:rPr lang="it" sz="1000">
                          <a:solidFill>
                            <a:srgbClr val="FFFFFF"/>
                          </a:solidFill>
                          <a:latin typeface="Nunito"/>
                          <a:ea typeface="Nunito"/>
                          <a:cs typeface="Nunito"/>
                          <a:sym typeface="Nunito"/>
                        </a:rPr>
                        <a:t>10</a:t>
                      </a:r>
                      <a:endParaRPr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c>
                  <a:txBody>
                    <a:bodyPr/>
                    <a:lstStyle/>
                    <a:p>
                      <a:pPr indent="0" lvl="0" marL="101600" rtl="0" algn="ctr">
                        <a:lnSpc>
                          <a:spcPct val="115000"/>
                        </a:lnSpc>
                        <a:spcBef>
                          <a:spcPts val="1100"/>
                        </a:spcBef>
                        <a:spcAft>
                          <a:spcPts val="1100"/>
                        </a:spcAft>
                        <a:buNone/>
                      </a:pPr>
                      <a:r>
                        <a:rPr i="1" lang="it" sz="1000">
                          <a:solidFill>
                            <a:srgbClr val="FFFFFF"/>
                          </a:solidFill>
                          <a:latin typeface="Nunito"/>
                          <a:ea typeface="Nunito"/>
                          <a:cs typeface="Nunito"/>
                          <a:sym typeface="Nunito"/>
                        </a:rPr>
                        <a:t>18</a:t>
                      </a:r>
                      <a:endParaRPr i="1"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r>
              <a:tr h="356075">
                <a:tc>
                  <a:txBody>
                    <a:bodyPr/>
                    <a:lstStyle/>
                    <a:p>
                      <a:pPr indent="0" lvl="0" marL="101600" rtl="0" algn="ctr">
                        <a:lnSpc>
                          <a:spcPct val="115000"/>
                        </a:lnSpc>
                        <a:spcBef>
                          <a:spcPts val="1100"/>
                        </a:spcBef>
                        <a:spcAft>
                          <a:spcPts val="1100"/>
                        </a:spcAft>
                        <a:buNone/>
                      </a:pPr>
                      <a:r>
                        <a:rPr i="1" lang="it" sz="1000">
                          <a:solidFill>
                            <a:srgbClr val="FFFFFF"/>
                          </a:solidFill>
                          <a:latin typeface="Nunito"/>
                          <a:ea typeface="Nunito"/>
                          <a:cs typeface="Nunito"/>
                          <a:sym typeface="Nunito"/>
                        </a:rPr>
                        <a:t>2088</a:t>
                      </a:r>
                      <a:r>
                        <a:rPr lang="it" sz="1000">
                          <a:solidFill>
                            <a:srgbClr val="FFFFFF"/>
                          </a:solidFill>
                          <a:latin typeface="Nunito"/>
                          <a:ea typeface="Nunito"/>
                          <a:cs typeface="Nunito"/>
                          <a:sym typeface="Nunito"/>
                        </a:rPr>
                        <a:t>*</a:t>
                      </a:r>
                      <a:endParaRPr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c>
                  <a:txBody>
                    <a:bodyPr/>
                    <a:lstStyle/>
                    <a:p>
                      <a:pPr indent="0" lvl="0" marL="101600" rtl="0" algn="ctr">
                        <a:lnSpc>
                          <a:spcPct val="115000"/>
                        </a:lnSpc>
                        <a:spcBef>
                          <a:spcPts val="1100"/>
                        </a:spcBef>
                        <a:spcAft>
                          <a:spcPts val="1100"/>
                        </a:spcAft>
                        <a:buNone/>
                      </a:pPr>
                      <a:r>
                        <a:rPr lang="it" sz="1000">
                          <a:solidFill>
                            <a:srgbClr val="FFFFFF"/>
                          </a:solidFill>
                          <a:latin typeface="Nunito"/>
                          <a:ea typeface="Nunito"/>
                          <a:cs typeface="Nunito"/>
                          <a:sym typeface="Nunito"/>
                        </a:rPr>
                        <a:t>11</a:t>
                      </a:r>
                      <a:endParaRPr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c>
                  <a:txBody>
                    <a:bodyPr/>
                    <a:lstStyle/>
                    <a:p>
                      <a:pPr indent="0" lvl="0" marL="101600" rtl="0" algn="ctr">
                        <a:lnSpc>
                          <a:spcPct val="115000"/>
                        </a:lnSpc>
                        <a:spcBef>
                          <a:spcPts val="1100"/>
                        </a:spcBef>
                        <a:spcAft>
                          <a:spcPts val="1100"/>
                        </a:spcAft>
                        <a:buNone/>
                      </a:pPr>
                      <a:r>
                        <a:rPr i="1" lang="it" sz="1000">
                          <a:solidFill>
                            <a:srgbClr val="FFFFFF"/>
                          </a:solidFill>
                          <a:latin typeface="Nunito"/>
                          <a:ea typeface="Nunito"/>
                          <a:cs typeface="Nunito"/>
                          <a:sym typeface="Nunito"/>
                        </a:rPr>
                        <a:t>33</a:t>
                      </a:r>
                      <a:endParaRPr i="1" sz="1000">
                        <a:solidFill>
                          <a:srgbClr val="FFFFFF"/>
                        </a:solidFill>
                        <a:latin typeface="Nunito"/>
                        <a:ea typeface="Nunito"/>
                        <a:cs typeface="Nunito"/>
                        <a:sym typeface="Nunito"/>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r>
              <a:tr h="733525">
                <a:tc gridSpan="3">
                  <a:txBody>
                    <a:bodyPr/>
                    <a:lstStyle/>
                    <a:p>
                      <a:pPr indent="0" lvl="0" marL="0" rtl="0" algn="ctr">
                        <a:spcBef>
                          <a:spcPts val="0"/>
                        </a:spcBef>
                        <a:spcAft>
                          <a:spcPts val="0"/>
                        </a:spcAft>
                        <a:buNone/>
                      </a:pPr>
                      <a:r>
                        <a:rPr lang="it" sz="800">
                          <a:solidFill>
                            <a:srgbClr val="FFFFFF"/>
                          </a:solidFill>
                          <a:latin typeface="Nunito ExtraLight"/>
                          <a:ea typeface="Nunito ExtraLight"/>
                          <a:cs typeface="Nunito ExtraLight"/>
                          <a:sym typeface="Nunito ExtraLight"/>
                        </a:rPr>
                        <a:t>*World Population Prospects 2017</a:t>
                      </a:r>
                      <a:endParaRPr sz="800">
                        <a:solidFill>
                          <a:srgbClr val="FFFFFF"/>
                        </a:solidFill>
                        <a:latin typeface="Nunito ExtraLight"/>
                        <a:ea typeface="Nunito ExtraLight"/>
                        <a:cs typeface="Nunito ExtraLight"/>
                        <a:sym typeface="Nunito ExtraLight"/>
                      </a:endParaRPr>
                    </a:p>
                    <a:p>
                      <a:pPr indent="0" lvl="0" marL="101600" rtl="0" algn="ctr">
                        <a:spcBef>
                          <a:spcPts val="0"/>
                        </a:spcBef>
                        <a:spcAft>
                          <a:spcPts val="0"/>
                        </a:spcAft>
                        <a:buNone/>
                      </a:pPr>
                      <a:r>
                        <a:rPr lang="it" sz="800">
                          <a:solidFill>
                            <a:srgbClr val="FFFFFF"/>
                          </a:solidFill>
                          <a:latin typeface="Nunito ExtraLight"/>
                          <a:ea typeface="Nunito ExtraLight"/>
                          <a:cs typeface="Nunito ExtraLight"/>
                          <a:sym typeface="Nunito ExtraLight"/>
                        </a:rPr>
                        <a:t>(United Nations Population Division)</a:t>
                      </a:r>
                      <a:endParaRPr sz="800">
                        <a:solidFill>
                          <a:srgbClr val="FFFFFF"/>
                        </a:solidFill>
                        <a:latin typeface="Nunito ExtraLight"/>
                        <a:ea typeface="Nunito ExtraLight"/>
                        <a:cs typeface="Nunito ExtraLight"/>
                        <a:sym typeface="Nunito ExtraLight"/>
                      </a:endParaRPr>
                    </a:p>
                  </a:txBody>
                  <a:tcPr marT="26675" marB="26675" marR="53350" marL="53350" anchor="ctr">
                    <a:lnL cap="flat" cmpd="sng" w="9525">
                      <a:solidFill>
                        <a:srgbClr val="073763">
                          <a:alpha val="0"/>
                        </a:srgbClr>
                      </a:solidFill>
                      <a:prstDash val="dot"/>
                      <a:round/>
                      <a:headEnd len="sm" w="sm" type="none"/>
                      <a:tailEnd len="sm" w="sm" type="none"/>
                    </a:lnL>
                    <a:lnR cap="flat" cmpd="sng" w="9525">
                      <a:solidFill>
                        <a:srgbClr val="073763">
                          <a:alpha val="0"/>
                        </a:srgbClr>
                      </a:solidFill>
                      <a:prstDash val="dot"/>
                      <a:round/>
                      <a:headEnd len="sm" w="sm" type="none"/>
                      <a:tailEnd len="sm" w="sm" type="none"/>
                    </a:lnR>
                    <a:lnT cap="flat" cmpd="sng" w="9525">
                      <a:solidFill>
                        <a:srgbClr val="073763">
                          <a:alpha val="0"/>
                        </a:srgbClr>
                      </a:solidFill>
                      <a:prstDash val="dot"/>
                      <a:round/>
                      <a:headEnd len="sm" w="sm" type="none"/>
                      <a:tailEnd len="sm" w="sm" type="none"/>
                    </a:lnT>
                    <a:lnB cap="flat" cmpd="sng" w="9525">
                      <a:solidFill>
                        <a:srgbClr val="073763">
                          <a:alpha val="0"/>
                        </a:srgbClr>
                      </a:solidFill>
                      <a:prstDash val="dot"/>
                      <a:round/>
                      <a:headEnd len="sm" w="sm" type="none"/>
                      <a:tailEnd len="sm" w="sm" type="none"/>
                    </a:lnB>
                  </a:tcPr>
                </a:tc>
                <a:tc hMerge="1"/>
                <a:tc hMerge="1"/>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1A0"/>
        </a:solidFill>
      </p:bgPr>
    </p:bg>
    <p:spTree>
      <p:nvGrpSpPr>
        <p:cNvPr id="67"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1217431" y="203238"/>
            <a:ext cx="6709146" cy="47370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6"/>
          <p:cNvPicPr preferRelativeResize="0"/>
          <p:nvPr/>
        </p:nvPicPr>
        <p:blipFill>
          <a:blip r:embed="rId3">
            <a:alphaModFix/>
          </a:blip>
          <a:stretch>
            <a:fillRect/>
          </a:stretch>
        </p:blipFill>
        <p:spPr>
          <a:xfrm>
            <a:off x="1343513" y="152400"/>
            <a:ext cx="6456966" cy="48386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1A0"/>
        </a:solidFill>
      </p:bgPr>
    </p:bg>
    <p:spTree>
      <p:nvGrpSpPr>
        <p:cNvPr id="77" name="Shape 77"/>
        <p:cNvGrpSpPr/>
        <p:nvPr/>
      </p:nvGrpSpPr>
      <p:grpSpPr>
        <a:xfrm>
          <a:off x="0" y="0"/>
          <a:ext cx="0" cy="0"/>
          <a:chOff x="0" y="0"/>
          <a:chExt cx="0" cy="0"/>
        </a:xfrm>
      </p:grpSpPr>
      <p:pic>
        <p:nvPicPr>
          <p:cNvPr id="78" name="Google Shape;78;p17"/>
          <p:cNvPicPr preferRelativeResize="0"/>
          <p:nvPr/>
        </p:nvPicPr>
        <p:blipFill rotWithShape="1">
          <a:blip r:embed="rId3">
            <a:alphaModFix/>
          </a:blip>
          <a:srcRect b="10382" l="0" r="0" t="4510"/>
          <a:stretch/>
        </p:blipFill>
        <p:spPr>
          <a:xfrm>
            <a:off x="2208960" y="0"/>
            <a:ext cx="4509216"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8"/>
          <p:cNvPicPr preferRelativeResize="0"/>
          <p:nvPr/>
        </p:nvPicPr>
        <p:blipFill rotWithShape="1">
          <a:blip r:embed="rId3">
            <a:alphaModFix/>
          </a:blip>
          <a:srcRect b="0" l="0" r="11111" t="0"/>
          <a:stretch/>
        </p:blipFill>
        <p:spPr>
          <a:xfrm>
            <a:off x="0" y="0"/>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1A0"/>
        </a:solidFill>
      </p:bgPr>
    </p:bg>
    <p:spTree>
      <p:nvGrpSpPr>
        <p:cNvPr id="87" name="Shape 87"/>
        <p:cNvGrpSpPr/>
        <p:nvPr/>
      </p:nvGrpSpPr>
      <p:grpSpPr>
        <a:xfrm>
          <a:off x="0" y="0"/>
          <a:ext cx="0" cy="0"/>
          <a:chOff x="0" y="0"/>
          <a:chExt cx="0" cy="0"/>
        </a:xfrm>
      </p:grpSpPr>
      <p:pic>
        <p:nvPicPr>
          <p:cNvPr id="88" name="Google Shape;88;p19"/>
          <p:cNvPicPr preferRelativeResize="0"/>
          <p:nvPr/>
        </p:nvPicPr>
        <p:blipFill>
          <a:blip r:embed="rId3">
            <a:alphaModFix/>
          </a:blip>
          <a:stretch>
            <a:fillRect/>
          </a:stretch>
        </p:blipFill>
        <p:spPr>
          <a:xfrm>
            <a:off x="2316705" y="0"/>
            <a:ext cx="4510596"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1A0"/>
        </a:solidFill>
      </p:bgPr>
    </p:bg>
    <p:spTree>
      <p:nvGrpSpPr>
        <p:cNvPr id="92" name="Shape 92"/>
        <p:cNvGrpSpPr/>
        <p:nvPr/>
      </p:nvGrpSpPr>
      <p:grpSpPr>
        <a:xfrm>
          <a:off x="0" y="0"/>
          <a:ext cx="0" cy="0"/>
          <a:chOff x="0" y="0"/>
          <a:chExt cx="0" cy="0"/>
        </a:xfrm>
      </p:grpSpPr>
      <p:pic>
        <p:nvPicPr>
          <p:cNvPr id="93" name="Google Shape;93;p20"/>
          <p:cNvPicPr preferRelativeResize="0"/>
          <p:nvPr/>
        </p:nvPicPr>
        <p:blipFill rotWithShape="1">
          <a:blip r:embed="rId3">
            <a:alphaModFix/>
          </a:blip>
          <a:srcRect b="21354" l="17319" r="21652" t="11450"/>
          <a:stretch/>
        </p:blipFill>
        <p:spPr>
          <a:xfrm>
            <a:off x="563775" y="131982"/>
            <a:ext cx="3837724" cy="4879544"/>
          </a:xfrm>
          <a:prstGeom prst="rect">
            <a:avLst/>
          </a:prstGeom>
          <a:noFill/>
          <a:ln>
            <a:noFill/>
          </a:ln>
        </p:spPr>
      </p:pic>
      <p:pic>
        <p:nvPicPr>
          <p:cNvPr id="94" name="Google Shape;94;p20"/>
          <p:cNvPicPr preferRelativeResize="0"/>
          <p:nvPr/>
        </p:nvPicPr>
        <p:blipFill rotWithShape="1">
          <a:blip r:embed="rId4">
            <a:alphaModFix/>
          </a:blip>
          <a:srcRect b="0" l="0" r="0" t="0"/>
          <a:stretch/>
        </p:blipFill>
        <p:spPr>
          <a:xfrm>
            <a:off x="4939425" y="131975"/>
            <a:ext cx="3640785" cy="48795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1"/>
          <p:cNvSpPr txBox="1"/>
          <p:nvPr>
            <p:ph type="ctrTitle"/>
          </p:nvPr>
        </p:nvSpPr>
        <p:spPr>
          <a:xfrm>
            <a:off x="311708" y="7445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it" sz="7200">
                <a:solidFill>
                  <a:srgbClr val="FFFFFF"/>
                </a:solidFill>
                <a:highlight>
                  <a:srgbClr val="0061A0"/>
                </a:highlight>
                <a:latin typeface="Roboto"/>
                <a:ea typeface="Roboto"/>
                <a:cs typeface="Roboto"/>
                <a:sym typeface="Roboto"/>
              </a:rPr>
              <a:t>La politica di coesione</a:t>
            </a:r>
            <a:endParaRPr b="1" sz="7200">
              <a:solidFill>
                <a:srgbClr val="FFFFFF"/>
              </a:solidFill>
              <a:highlight>
                <a:srgbClr val="0061A0"/>
              </a:highlight>
              <a:latin typeface="Roboto"/>
              <a:ea typeface="Roboto"/>
              <a:cs typeface="Roboto"/>
              <a:sym typeface="Roboto"/>
            </a:endParaRPr>
          </a:p>
        </p:txBody>
      </p:sp>
      <p:sp>
        <p:nvSpPr>
          <p:cNvPr id="100" name="Google Shape;100;p21"/>
          <p:cNvSpPr txBox="1"/>
          <p:nvPr>
            <p:ph idx="1" type="subTitle"/>
          </p:nvPr>
        </p:nvSpPr>
        <p:spPr>
          <a:xfrm>
            <a:off x="311700" y="2834125"/>
            <a:ext cx="8520600" cy="1782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it">
                <a:latin typeface="Nunito ExtraLight"/>
                <a:ea typeface="Nunito ExtraLight"/>
                <a:cs typeface="Nunito ExtraLight"/>
                <a:sym typeface="Nunito ExtraLight"/>
              </a:rPr>
              <a:t>DAL 1948 A OGGI</a:t>
            </a:r>
            <a:endParaRPr>
              <a:latin typeface="Nunito ExtraLight"/>
              <a:ea typeface="Nunito ExtraLight"/>
              <a:cs typeface="Nunito ExtraLight"/>
              <a:sym typeface="Nunito ExtraLight"/>
            </a:endParaRPr>
          </a:p>
        </p:txBody>
      </p:sp>
      <p:pic>
        <p:nvPicPr>
          <p:cNvPr id="101" name="Google Shape;101;p21"/>
          <p:cNvPicPr preferRelativeResize="0"/>
          <p:nvPr/>
        </p:nvPicPr>
        <p:blipFill>
          <a:blip r:embed="rId3">
            <a:alphaModFix/>
          </a:blip>
          <a:stretch>
            <a:fillRect/>
          </a:stretch>
        </p:blipFill>
        <p:spPr>
          <a:xfrm>
            <a:off x="311700" y="318393"/>
            <a:ext cx="1283100" cy="389225"/>
          </a:xfrm>
          <a:prstGeom prst="rect">
            <a:avLst/>
          </a:prstGeom>
          <a:noFill/>
          <a:ln>
            <a:noFill/>
          </a:ln>
        </p:spPr>
      </p:pic>
      <p:pic>
        <p:nvPicPr>
          <p:cNvPr id="102" name="Google Shape;102;p21"/>
          <p:cNvPicPr preferRelativeResize="0"/>
          <p:nvPr/>
        </p:nvPicPr>
        <p:blipFill>
          <a:blip r:embed="rId4">
            <a:alphaModFix/>
          </a:blip>
          <a:stretch>
            <a:fillRect/>
          </a:stretch>
        </p:blipFill>
        <p:spPr>
          <a:xfrm>
            <a:off x="7549200" y="318400"/>
            <a:ext cx="1283101" cy="269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